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7" d="100"/>
          <a:sy n="157" d="100"/>
        </p:scale>
        <p:origin x="1900" y="1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D646E91-B4F8-436E-BB27-E3974ACDBFF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935CF-4111-4321-AE70-8ED03D5A104B}" type="slidenum">
              <a:rPr lang="en-US" altLang="en-US"/>
              <a:pPr/>
              <a:t>1</a:t>
            </a:fld>
            <a:endParaRPr lang="en-US" alt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219832-73DC-4743-8777-DBA9EB0B1F1C}" type="slidenum">
              <a:rPr lang="en-US" altLang="en-US"/>
              <a:pPr/>
              <a:t>10</a:t>
            </a:fld>
            <a:endParaRPr lang="en-US" alt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a:xfrm>
            <a:off x="914400" y="4343400"/>
            <a:ext cx="5029200" cy="4114800"/>
          </a:xfrm>
        </p:spPr>
        <p:txBody>
          <a:bodyPr/>
          <a:lstStyle/>
          <a:p>
            <a:r>
              <a:rPr lang="en-GB" altLang="en-US" b="1"/>
              <a:t>Defining the Model – preliminary work before starting to run </a:t>
            </a:r>
            <a:r>
              <a:rPr lang="en-GB" altLang="en-US" b="1" i="1"/>
              <a:t>Vulcan</a:t>
            </a:r>
            <a:endParaRPr lang="en-GB" altLang="en-US" b="1"/>
          </a:p>
          <a:p>
            <a:r>
              <a:rPr lang="en-GB" altLang="en-US"/>
              <a:t>Decide on temperature regimes for the beams and slabs.  Typically the primary consideration is which beams will be protected and which beams will be unprotected and what the appropriate time-temperature relationship should be for these beams.</a:t>
            </a:r>
          </a:p>
          <a:p>
            <a:r>
              <a:rPr lang="en-GB" altLang="en-US"/>
              <a:t>One common strategy is that beams framing into columns should be protected with intermediate (secondary) beams unprotected.  On the diagram in the slide the following convention is used, and this is also adopted in Vulcan to visualise which parts of the structure are assumed to be heated and which are protected:</a:t>
            </a:r>
          </a:p>
          <a:p>
            <a:r>
              <a:rPr lang="en-GB" altLang="en-US"/>
              <a:t>Blue	-	Protected Beams</a:t>
            </a:r>
          </a:p>
          <a:p>
            <a:r>
              <a:rPr lang="en-GB" altLang="en-US"/>
              <a:t>Red	-	Unprotected Beams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C46AA-7BD4-44AE-8877-46D55F1E4AF1}" type="slidenum">
              <a:rPr lang="en-US" altLang="en-US"/>
              <a:pPr/>
              <a:t>11</a:t>
            </a:fld>
            <a:endParaRPr lang="en-US" altLang="en-US"/>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xfrm>
            <a:off x="914400" y="4343400"/>
            <a:ext cx="5029200" cy="4114800"/>
          </a:xfrm>
        </p:spPr>
        <p:txBody>
          <a:bodyPr/>
          <a:lstStyle/>
          <a:p>
            <a:r>
              <a:rPr lang="en-GB" altLang="en-US" sz="1000" b="1"/>
              <a:t>Defining the Model – preliminary work before starting to run </a:t>
            </a:r>
            <a:r>
              <a:rPr lang="en-GB" altLang="en-US" sz="1000" b="1" i="1"/>
              <a:t>Vulcan</a:t>
            </a:r>
            <a:r>
              <a:rPr lang="en-GB" altLang="en-US" sz="1000" b="1"/>
              <a:t> - Structural Layout and Mesh</a:t>
            </a:r>
          </a:p>
          <a:p>
            <a:r>
              <a:rPr lang="en-GB" altLang="en-US" sz="1000"/>
              <a:t>The selection of an appropriate finite element mesh density for the proposed structural grid is crucial.  </a:t>
            </a:r>
          </a:p>
          <a:p>
            <a:r>
              <a:rPr lang="en-GB" altLang="en-US" sz="1000"/>
              <a:t>It is often appropriate to conduct mesh sensitivity studies – ie to run a range of analyses with different mesh densities.</a:t>
            </a:r>
          </a:p>
          <a:p>
            <a:r>
              <a:rPr lang="en-GB" altLang="en-US" sz="1000"/>
              <a:t>Typically, elements should be between 1.0m and 2.0m and slab elements should be approximately square.</a:t>
            </a:r>
          </a:p>
          <a:p>
            <a:r>
              <a:rPr lang="en-GB" altLang="en-US" sz="1000"/>
              <a:t>In this instance, two meshes are used;</a:t>
            </a:r>
          </a:p>
          <a:p>
            <a:r>
              <a:rPr lang="en-GB" altLang="en-US" sz="1000"/>
              <a:t>1.6m x 2.05m for the “South” portion of the slab (the lower part of the diagram), and</a:t>
            </a:r>
          </a:p>
          <a:p>
            <a:r>
              <a:rPr lang="en-GB" altLang="en-US" sz="1000"/>
              <a:t>1.6m x 1.6375m for the “North” portion of the slab (the upper part of the diagram).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877020-4EC8-4B9F-B860-1DBBBA2FF24C}" type="slidenum">
              <a:rPr lang="en-US" altLang="en-US"/>
              <a:pPr/>
              <a:t>12</a:t>
            </a:fld>
            <a:endParaRPr lang="en-US" alt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xfrm>
            <a:off x="914400" y="4343400"/>
            <a:ext cx="5029200" cy="4114800"/>
          </a:xfrm>
        </p:spPr>
        <p:txBody>
          <a:bodyPr/>
          <a:lstStyle/>
          <a:p>
            <a:pPr>
              <a:lnSpc>
                <a:spcPct val="80000"/>
              </a:lnSpc>
            </a:pPr>
            <a:r>
              <a:rPr lang="en-GB" altLang="en-US" sz="800" b="1" i="1"/>
              <a:t>Vulcan – Geometry Menu</a:t>
            </a:r>
          </a:p>
          <a:p>
            <a:pPr>
              <a:lnSpc>
                <a:spcPct val="80000"/>
              </a:lnSpc>
            </a:pPr>
            <a:r>
              <a:rPr lang="en-GB" altLang="en-US" sz="800"/>
              <a:t>There are two principal ways of defining the structure.  The ‘Generate Grid’ command is most convenient </a:t>
            </a:r>
          </a:p>
          <a:p>
            <a:pPr>
              <a:lnSpc>
                <a:spcPct val="80000"/>
              </a:lnSpc>
            </a:pPr>
            <a:endParaRPr lang="en-GB" altLang="en-US" sz="800" b="1"/>
          </a:p>
          <a:p>
            <a:pPr>
              <a:lnSpc>
                <a:spcPct val="80000"/>
              </a:lnSpc>
            </a:pPr>
            <a:endParaRPr lang="en-GB" altLang="en-US" sz="800"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C329B-8424-4ADA-8D1B-1414A1F4BE2F}" type="slidenum">
              <a:rPr lang="en-US" altLang="en-US"/>
              <a:pPr/>
              <a:t>13</a:t>
            </a:fld>
            <a:endParaRPr lang="en-US" alt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xfrm>
            <a:off x="914400" y="4343400"/>
            <a:ext cx="5029200" cy="4114800"/>
          </a:xfrm>
        </p:spPr>
        <p:txBody>
          <a:bodyPr/>
          <a:lstStyle/>
          <a:p>
            <a:pPr>
              <a:lnSpc>
                <a:spcPct val="80000"/>
              </a:lnSpc>
            </a:pPr>
            <a:r>
              <a:rPr lang="en-GB" altLang="en-US" sz="800" b="1" i="1"/>
              <a:t>Vulcan – Geometry Menu</a:t>
            </a:r>
          </a:p>
          <a:p>
            <a:pPr>
              <a:lnSpc>
                <a:spcPct val="80000"/>
              </a:lnSpc>
            </a:pPr>
            <a:r>
              <a:rPr lang="en-GB" altLang="en-US" sz="800" b="1"/>
              <a:t>Generate Grid</a:t>
            </a:r>
          </a:p>
          <a:p>
            <a:pPr>
              <a:lnSpc>
                <a:spcPct val="80000"/>
              </a:lnSpc>
            </a:pPr>
            <a:r>
              <a:rPr lang="en-GB" altLang="en-US" sz="800"/>
              <a:t>The finite element mesh is defined in </a:t>
            </a:r>
            <a:r>
              <a:rPr lang="en-GB" altLang="en-US" sz="800" i="1"/>
              <a:t>Vulcan </a:t>
            </a:r>
            <a:r>
              <a:rPr lang="en-GB" altLang="en-US" sz="800"/>
              <a:t>from the geometry menu. It is possible to generate a model node-by-node and element-by-element but this would be a lengthy and laborious process.  Therefore, the “Generate Grid” function has been included to assist with the rapid generation of finite element geometries.</a:t>
            </a:r>
          </a:p>
          <a:p>
            <a:pPr>
              <a:lnSpc>
                <a:spcPct val="80000"/>
              </a:lnSpc>
            </a:pPr>
            <a:r>
              <a:rPr lang="en-GB" altLang="en-US" sz="800"/>
              <a:t>Select ‘Geometry’ from the main menu and click on ‘Generate Grid’.</a:t>
            </a:r>
          </a:p>
          <a:p>
            <a:pPr>
              <a:lnSpc>
                <a:spcPct val="80000"/>
              </a:lnSpc>
            </a:pPr>
            <a:r>
              <a:rPr lang="en-GB" altLang="en-US" sz="800"/>
              <a:t>The “Generate Grid” menu loads the dialogue box shown above.</a:t>
            </a:r>
          </a:p>
          <a:p>
            <a:pPr>
              <a:lnSpc>
                <a:spcPct val="80000"/>
              </a:lnSpc>
            </a:pPr>
            <a:r>
              <a:rPr lang="en-GB" altLang="en-US" sz="800"/>
              <a:t>The key components of this box are:</a:t>
            </a:r>
          </a:p>
          <a:p>
            <a:pPr>
              <a:lnSpc>
                <a:spcPct val="80000"/>
              </a:lnSpc>
            </a:pPr>
            <a:r>
              <a:rPr lang="en-GB" altLang="en-US" sz="800" b="1"/>
              <a:t>No. X Elements</a:t>
            </a:r>
            <a:r>
              <a:rPr lang="en-GB" altLang="en-US" sz="800"/>
              <a:t> - defines the number of finite elements along the x-axis.</a:t>
            </a:r>
          </a:p>
          <a:p>
            <a:pPr>
              <a:lnSpc>
                <a:spcPct val="80000"/>
              </a:lnSpc>
            </a:pPr>
            <a:r>
              <a:rPr lang="en-GB" altLang="en-US" sz="800" b="1"/>
              <a:t>X-Spacing</a:t>
            </a:r>
            <a:r>
              <a:rPr lang="en-GB" altLang="en-US" sz="800"/>
              <a:t> - defines the length of each element on the x-axis (usually in metres).</a:t>
            </a:r>
          </a:p>
          <a:p>
            <a:pPr>
              <a:lnSpc>
                <a:spcPct val="80000"/>
              </a:lnSpc>
            </a:pPr>
            <a:r>
              <a:rPr lang="en-GB" altLang="en-US" sz="800" b="1"/>
              <a:t>No. Y Elements</a:t>
            </a:r>
            <a:r>
              <a:rPr lang="en-GB" altLang="en-US" sz="800"/>
              <a:t> - defines the number of finite elements along the y-axis.</a:t>
            </a:r>
          </a:p>
          <a:p>
            <a:pPr>
              <a:lnSpc>
                <a:spcPct val="80000"/>
              </a:lnSpc>
            </a:pPr>
            <a:r>
              <a:rPr lang="en-GB" altLang="en-US" sz="800" b="1"/>
              <a:t>Y-Spacing</a:t>
            </a:r>
            <a:r>
              <a:rPr lang="en-GB" altLang="en-US" sz="800"/>
              <a:t> - defines the length of each element on the y-axis (usually in metres).</a:t>
            </a:r>
          </a:p>
          <a:p>
            <a:pPr>
              <a:lnSpc>
                <a:spcPct val="80000"/>
              </a:lnSpc>
            </a:pPr>
            <a:r>
              <a:rPr lang="en-GB" altLang="en-US" sz="800" b="1"/>
              <a:t>Beams every ? X Elements</a:t>
            </a:r>
            <a:r>
              <a:rPr lang="en-GB" altLang="en-US" sz="800"/>
              <a:t> - defines how many slab elements to have between each beam element.  It is assumed that beams are placed on all of the leftmost (x=0) and bottommost (y=0) slab elements.  If this is not to be the case, they can be deleted at the next stage.</a:t>
            </a:r>
          </a:p>
          <a:p>
            <a:pPr>
              <a:lnSpc>
                <a:spcPct val="80000"/>
              </a:lnSpc>
            </a:pPr>
            <a:r>
              <a:rPr lang="en-GB" altLang="en-US" sz="800" b="1"/>
              <a:t>With X Shear Connectors</a:t>
            </a:r>
            <a:r>
              <a:rPr lang="en-GB" altLang="en-US" sz="800"/>
              <a:t> - defines whether the beams on the x-axis are to be connected to the slab by shear connectors.  If this is not ticked, it is assumed that the slab elements and beam elements share nodes thereby simulating “full” composite action between the beam and slab.  </a:t>
            </a:r>
          </a:p>
          <a:p>
            <a:pPr>
              <a:lnSpc>
                <a:spcPct val="80000"/>
              </a:lnSpc>
            </a:pPr>
            <a:r>
              <a:rPr lang="en-GB" altLang="en-US" sz="800" b="1"/>
              <a:t>With Y Shear Connectors</a:t>
            </a:r>
            <a:r>
              <a:rPr lang="en-GB" altLang="en-US" sz="800"/>
              <a:t> - as above but for beams on the y-axis.</a:t>
            </a:r>
          </a:p>
          <a:p>
            <a:pPr>
              <a:lnSpc>
                <a:spcPct val="80000"/>
              </a:lnSpc>
            </a:pPr>
            <a:r>
              <a:rPr lang="en-GB" altLang="en-US" sz="800" b="1"/>
              <a:t>The Preview Window.</a:t>
            </a:r>
            <a:r>
              <a:rPr lang="en-GB" altLang="en-US" sz="800"/>
              <a:t>  This shows the impact of the number entered in the following text boxes:</a:t>
            </a:r>
          </a:p>
          <a:p>
            <a:pPr>
              <a:lnSpc>
                <a:spcPct val="80000"/>
              </a:lnSpc>
            </a:pPr>
            <a:endParaRPr lang="en-GB" altLang="en-US" sz="800"/>
          </a:p>
          <a:p>
            <a:pPr>
              <a:lnSpc>
                <a:spcPct val="80000"/>
              </a:lnSpc>
            </a:pPr>
            <a:r>
              <a:rPr lang="en-GB" altLang="en-US" sz="800"/>
              <a:t>The numbers of elements in the X and Y directions define the general layout of the floor slab.  If there are no slabs to be included in the analysis – for example the structure is non-composite using precast floor plans – they can be deleted later.</a:t>
            </a:r>
          </a:p>
          <a:p>
            <a:pPr>
              <a:lnSpc>
                <a:spcPct val="80000"/>
              </a:lnSpc>
            </a:pPr>
            <a:r>
              <a:rPr lang="en-GB" altLang="en-US" sz="800"/>
              <a:t>The general layout of the supporting beams is defined by specifying the regularity of beam elements in the two directions.</a:t>
            </a:r>
          </a:p>
          <a:p>
            <a:pPr>
              <a:lnSpc>
                <a:spcPct val="80000"/>
              </a:lnSpc>
            </a:pPr>
            <a:r>
              <a:rPr lang="en-GB" altLang="en-US" sz="800"/>
              <a:t>The slab thickness and number of shear connectors (only required if partial interaction is considered) is also specified here.</a:t>
            </a:r>
          </a:p>
          <a:p>
            <a:pPr>
              <a:lnSpc>
                <a:spcPct val="80000"/>
              </a:lnSpc>
            </a:pPr>
            <a:r>
              <a:rPr lang="en-GB" altLang="en-US" sz="800"/>
              <a:t>Once the data has been entered click ‘Generate’ to show the schematic arrangement of elements on plan.  Steel beams are shown in blue, whilst the slab elements are in grey.</a:t>
            </a:r>
          </a:p>
          <a:p>
            <a:pPr>
              <a:lnSpc>
                <a:spcPct val="80000"/>
              </a:lnSpc>
            </a:pPr>
            <a:endParaRPr lang="en-GB" altLang="en-US" sz="800"/>
          </a:p>
          <a:p>
            <a:pPr>
              <a:lnSpc>
                <a:spcPct val="80000"/>
              </a:lnSpc>
            </a:pPr>
            <a:r>
              <a:rPr lang="en-GB" altLang="en-US" sz="800"/>
              <a:t>The numbers shown in the dialog box on this slide are the ones required to generate the example model.</a:t>
            </a:r>
          </a:p>
          <a:p>
            <a:pPr>
              <a:lnSpc>
                <a:spcPct val="80000"/>
              </a:lnSpc>
            </a:pPr>
            <a:endParaRPr lang="en-GB" altLang="en-US" sz="800"/>
          </a:p>
          <a:p>
            <a:pPr>
              <a:lnSpc>
                <a:spcPct val="80000"/>
              </a:lnSpc>
            </a:pPr>
            <a:r>
              <a:rPr lang="en-GB" altLang="en-US" sz="800"/>
              <a:t>An alternative approach to setting up the structural grid is to define the main nodes.  This is generally a less efficient way of defining the structure than the ‘Generate Grid’ approach but might be suitable for simple framed structures (with no composite slabs to be considered).  To set up using this method select the ‘Nodes’ option from the main ‘Geometry’ menu tab.  Then enter the X, Y, Z coordinates (in mm units) for each successive node (it is sufficient at this stage to enter just the main grid positions representing the intersection of beams and columns).  The connectivity between the nodes defined is specified using the ‘Beams’ option from the main ‘Geometry’ menu tab.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79884-8A23-408F-B2FD-48E25813893A}" type="slidenum">
              <a:rPr lang="en-US" altLang="en-US"/>
              <a:pPr/>
              <a:t>14</a:t>
            </a:fld>
            <a:endParaRPr lang="en-US" alt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xfrm>
            <a:off x="914400" y="4343400"/>
            <a:ext cx="5029200" cy="4114800"/>
          </a:xfrm>
        </p:spPr>
        <p:txBody>
          <a:bodyPr/>
          <a:lstStyle/>
          <a:p>
            <a:r>
              <a:rPr lang="en-GB" altLang="en-US" sz="1000" b="1"/>
              <a:t>Irregular Structural Grids </a:t>
            </a:r>
            <a:r>
              <a:rPr lang="en-GB" altLang="en-US" sz="1000" b="1" i="1"/>
              <a:t>(for simple, regular, repetitive structural layouts this stage is unnecessary)</a:t>
            </a:r>
          </a:p>
          <a:p>
            <a:r>
              <a:rPr lang="en-GB" altLang="en-US" sz="1000"/>
              <a:t>In many instances, such as in the example model, the structural grid is not entirely regular.  In the example model, the span from the South façade to the central “spine” beam is greater than the span from the spine beam to the North façade.  Therefore, the spacing assumed by the Generate Grid function for the North portion of the structure is too large. </a:t>
            </a:r>
          </a:p>
          <a:p>
            <a:r>
              <a:rPr lang="en-GB" altLang="en-US" sz="1000"/>
              <a:t>The transform function from the Geometry Menu can be used to correct this (see next slide).</a:t>
            </a:r>
            <a:endParaRPr lang="en-GB" altLang="en-US" sz="1000"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33762-FB57-4293-BE4A-89D3E62484F1}" type="slidenum">
              <a:rPr lang="en-US" altLang="en-US"/>
              <a:pPr/>
              <a:t>15</a:t>
            </a:fld>
            <a:endParaRPr lang="en-US" alt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xfrm>
            <a:off x="914400" y="4343400"/>
            <a:ext cx="5029200" cy="4114800"/>
          </a:xfrm>
        </p:spPr>
        <p:txBody>
          <a:bodyPr/>
          <a:lstStyle/>
          <a:p>
            <a:r>
              <a:rPr lang="en-GB" altLang="en-US" sz="1000" b="1"/>
              <a:t>Transform </a:t>
            </a:r>
            <a:r>
              <a:rPr lang="en-GB" altLang="en-US" sz="1000" b="1" i="1"/>
              <a:t>(for simple, regular, repetitive structural layouts this stage is unnecessary)</a:t>
            </a:r>
            <a:endParaRPr lang="en-GB" altLang="en-US" sz="1000" b="1"/>
          </a:p>
          <a:p>
            <a:r>
              <a:rPr lang="en-GB" altLang="en-US" sz="1000"/>
              <a:t>The “Transform” function can be used to move, rotate, scale or reflect some or all of the elements within the model.</a:t>
            </a:r>
          </a:p>
          <a:p>
            <a:r>
              <a:rPr lang="en-GB" altLang="en-US" sz="1000"/>
              <a:t>To reduce the spacing of the North portion of the structure, the “Scale” function can be used.  This allows the user to scale parts (or all) of the finite element model in combinations of the X-, Y-, and Z-directions.  In the example case, the spacing of the North portion of the structure is too large in the Y-direction.</a:t>
            </a:r>
          </a:p>
          <a:p>
            <a:r>
              <a:rPr lang="en-GB" altLang="en-US" sz="1000"/>
              <a:t>To do this:</a:t>
            </a:r>
          </a:p>
          <a:p>
            <a:r>
              <a:rPr lang="en-GB" altLang="en-US" sz="1000"/>
              <a:t>1. Select the “Scale” tab of the “Transform” dialogue box.</a:t>
            </a:r>
          </a:p>
          <a:p>
            <a:r>
              <a:rPr lang="en-GB" altLang="en-US" sz="1000"/>
              <a:t>2. Enter the scale factors in the X-, Y- and Z-directions.  In this instance the elements need to be scaled in the Y-direction by the required spacing (1.6375m) divided by the spacing assumed by the Generate Grid function (2.05m).  This results in a factor of 0.7987.</a:t>
            </a:r>
          </a:p>
          <a:p>
            <a:r>
              <a:rPr lang="en-GB" altLang="en-US" sz="1000"/>
              <a:t>3. Enter the position of the datum line which is to be used for the scale function.  In this instance, the datum point is the spine beam which is positioned 8.2m away from the X-axis (i.e. at Y=8200)</a:t>
            </a:r>
            <a:r>
              <a:rPr lang="en-GB" altLang="en-US" sz="1000" baseline="-25000"/>
              <a:t>.</a:t>
            </a:r>
            <a:endParaRPr lang="en-GB" altLang="en-US" sz="1000"/>
          </a:p>
          <a:p>
            <a:r>
              <a:rPr lang="en-GB" altLang="en-US" sz="1000"/>
              <a:t>4. Select all of the elements to be scaled (in this instance all elements to the North of the spine beam).</a:t>
            </a:r>
          </a:p>
          <a:p>
            <a:endParaRPr lang="en-GB" altLang="en-US" sz="1000"/>
          </a:p>
          <a:p>
            <a:r>
              <a:rPr lang="en-GB" altLang="en-US" sz="1000" b="1"/>
              <a:t>Scale by</a:t>
            </a:r>
            <a:r>
              <a:rPr lang="en-GB" altLang="en-US" sz="1000"/>
              <a:t> - is the factor to scale by in the appropriate direction.</a:t>
            </a:r>
          </a:p>
          <a:p>
            <a:r>
              <a:rPr lang="en-GB" altLang="en-US" sz="1000" b="1"/>
              <a:t>Relative to</a:t>
            </a:r>
            <a:r>
              <a:rPr lang="en-GB" altLang="en-US" sz="1000"/>
              <a:t> - defines the position of the datum point about which the selected elements should be scaled.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F803E-9A0A-4557-B89A-772B0E1A6C11}" type="slidenum">
              <a:rPr lang="en-US" altLang="en-US"/>
              <a:pPr/>
              <a:t>16</a:t>
            </a:fld>
            <a:endParaRPr lang="en-US" alt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xfrm>
            <a:off x="914400" y="4343400"/>
            <a:ext cx="5029200" cy="4114800"/>
          </a:xfrm>
        </p:spPr>
        <p:txBody>
          <a:bodyPr/>
          <a:lstStyle/>
          <a:p>
            <a:r>
              <a:rPr lang="en-GB" altLang="en-US" sz="1000" b="1"/>
              <a:t>Adding Columns</a:t>
            </a:r>
          </a:p>
          <a:p>
            <a:r>
              <a:rPr lang="en-GB" altLang="en-US" sz="1000"/>
              <a:t>Having defined the horizontal (floor) geometry, columns need to be added.</a:t>
            </a:r>
            <a:endParaRPr lang="en-GB" altLang="en-US" sz="1000"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DFA19-45E1-48E1-8A1B-13B3BDDCEFCA}" type="slidenum">
              <a:rPr lang="en-US" altLang="en-US"/>
              <a:pPr/>
              <a:t>17</a:t>
            </a:fld>
            <a:endParaRPr lang="en-US" alt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xfrm>
            <a:off x="914400" y="4343400"/>
            <a:ext cx="5029200" cy="4114800"/>
          </a:xfrm>
        </p:spPr>
        <p:txBody>
          <a:bodyPr/>
          <a:lstStyle/>
          <a:p>
            <a:r>
              <a:rPr lang="en-GB" altLang="en-US" b="1"/>
              <a:t>Defining column properties</a:t>
            </a:r>
          </a:p>
          <a:p>
            <a:r>
              <a:rPr lang="en-GB" altLang="en-US"/>
              <a:t>Columns are added by selecting the ‘Beams’ option from the main ‘Geometry’ menu tab, and then selecting the ‘Column’ tab.  Click on the node where a column is to be added (the corresponding node number will display in red in the main view and will also appear in the dialogue box as the ‘Node’ selected.</a:t>
            </a:r>
          </a:p>
          <a:p>
            <a:endParaRPr lang="en-GB" altLang="en-US"/>
          </a:p>
          <a:p>
            <a:r>
              <a:rPr lang="en-GB" altLang="en-US"/>
              <a:t>Then enter the total height above and below the node selected + no of elements.</a:t>
            </a:r>
          </a:p>
          <a:p>
            <a:endParaRPr lang="en-GB" altLang="en-US"/>
          </a:p>
          <a:p>
            <a:r>
              <a:rPr lang="en-GB" altLang="en-US"/>
              <a:t>Data relating to Twist (X, Y, Z), XSection, Steel Prop, Costing, T Curve, and T Pattern will be defined later.</a:t>
            </a:r>
          </a:p>
          <a:p>
            <a:endParaRPr lang="en-GB" altLang="en-US"/>
          </a:p>
          <a:p>
            <a:r>
              <a:rPr lang="en-GB" altLang="en-US"/>
              <a:t>All columns which have the same height can be defined at the same time – select multiple nodes where columns are to be defined by holding down the Shift key and clicking on successive nodes.  The node numbers will accumulate in the main view (although only the last node selected will appear in the dialogue box.</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4D9D8-2B0B-4A73-B7A9-8C638C387327}" type="slidenum">
              <a:rPr lang="en-US" altLang="en-US"/>
              <a:pPr/>
              <a:t>18</a:t>
            </a:fld>
            <a:endParaRPr lang="en-US" alt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p:spPr>
        <p:txBody>
          <a:bodyPr/>
          <a:lstStyle/>
          <a:p>
            <a:r>
              <a:rPr lang="en-GB" altLang="en-US"/>
              <a:t>Once columns have been defined the overall layout of the structure can be viewed to check the definition is correct.  This is most easily done in the isometric view (select the command ‘Isometric’ from the ‘View’ menu or click on the corresponding icon on the toolbar).  All members and grid lines in this view are centre lines until members have been defined and ‘Rendered view’ option selected.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8F5C27-14A0-4B88-872F-44FFFB4DF539}" type="slidenum">
              <a:rPr lang="en-US" altLang="en-US"/>
              <a:pPr/>
              <a:t>19</a:t>
            </a:fld>
            <a:endParaRPr lang="en-US" alt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xfrm>
            <a:off x="914400" y="4343400"/>
            <a:ext cx="5029200" cy="4114800"/>
          </a:xfrm>
        </p:spPr>
        <p:txBody>
          <a:bodyPr/>
          <a:lstStyle/>
          <a:p>
            <a:r>
              <a:rPr lang="en-GB" altLang="en-US" b="1"/>
              <a:t>Defining member sections</a:t>
            </a:r>
          </a:p>
          <a:p>
            <a:r>
              <a:rPr lang="en-GB" altLang="en-US"/>
              <a:t>This slide refers to the actual floor plan and shows the standard beam section sizes used – 356x127x39UB for the main beams in the y-direction.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FE9675-BFB4-4E19-AA9E-853A678BDD10}" type="slidenum">
              <a:rPr lang="en-US" altLang="en-US"/>
              <a:pPr/>
              <a:t>2</a:t>
            </a:fld>
            <a:endParaRPr lang="en-US" alt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p:spPr>
        <p:txBody>
          <a:bodyPr/>
          <a:lstStyle/>
          <a:p>
            <a:r>
              <a:rPr lang="en-GB" altLang="en-US"/>
              <a:t>Outline of what is included in this presentation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FA117-B33C-4D45-A474-0E9098879884}" type="slidenum">
              <a:rPr lang="en-US" altLang="en-US"/>
              <a:pPr/>
              <a:t>20</a:t>
            </a:fld>
            <a:endParaRPr lang="en-US" alt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a:xfrm>
            <a:off x="914400" y="4343400"/>
            <a:ext cx="5029200" cy="4114800"/>
          </a:xfrm>
        </p:spPr>
        <p:txBody>
          <a:bodyPr/>
          <a:lstStyle/>
          <a:p>
            <a:r>
              <a:rPr lang="en-GB" altLang="en-US" b="1" i="1"/>
              <a:t>Vulcan </a:t>
            </a:r>
            <a:r>
              <a:rPr lang="en-GB" altLang="en-US" b="1"/>
              <a:t>- member sections are defined in from the Properties menu and selecting the ‘Beam sections’ menu</a:t>
            </a:r>
          </a:p>
          <a:p>
            <a:r>
              <a:rPr lang="en-GB" altLang="en-US"/>
              <a:t>Members are identified by a reference number which is then attached to specific members forming the finite element model.  At this stage there is no need to associate particular sections with individual members previously defined – it is simply necessary to define those sections which are to be used.</a:t>
            </a:r>
          </a:p>
          <a:p>
            <a:endParaRPr lang="en-GB" altLang="en-US"/>
          </a:p>
          <a:p>
            <a:r>
              <a:rPr lang="en-GB" altLang="en-US" b="1"/>
              <a:t>Add </a:t>
            </a:r>
            <a:r>
              <a:rPr lang="en-GB" altLang="en-US"/>
              <a:t>allows a new section to be defined.  A new reference number is allocated automatically, and it is then necessary to specify the member type.  A number of options are available – I section, ASB (asymmetric slimfloor beams), and non-standard (which allows users to define any shape of cross-section).</a:t>
            </a:r>
          </a:p>
          <a:p>
            <a:r>
              <a:rPr lang="en-GB" altLang="en-US"/>
              <a:t>I Section is the most common and there are a number of standard sections of different families included in the Vulcan library.  This allows users to define all section details simply by selecting the appropriate family (for example UB or UC) and section size.</a:t>
            </a:r>
          </a:p>
          <a:p>
            <a:r>
              <a:rPr lang="en-GB" altLang="en-US"/>
              <a:t>The ‘Custom’ family allows users to define any I-section by specifying flange and web dimensions.</a:t>
            </a:r>
          </a:p>
          <a:p>
            <a:r>
              <a:rPr lang="en-GB" altLang="en-US" b="1"/>
              <a:t>Edit Section </a:t>
            </a:r>
            <a:r>
              <a:rPr lang="en-GB" altLang="en-US"/>
              <a:t>– allows users to modify a previously defined section</a:t>
            </a:r>
          </a:p>
          <a:p>
            <a:r>
              <a:rPr lang="en-GB" altLang="en-US" b="1"/>
              <a:t>Edit material </a:t>
            </a:r>
            <a:r>
              <a:rPr lang="en-GB" altLang="en-US"/>
              <a:t>– allows users to define the grade of steel to be used</a:t>
            </a:r>
            <a:endParaRPr lang="en-GB" altLang="en-US" b="1"/>
          </a:p>
          <a:p>
            <a:r>
              <a:rPr lang="en-GB" altLang="en-US" b="1"/>
              <a:t>Delete </a:t>
            </a:r>
            <a:r>
              <a:rPr lang="en-GB" altLang="en-US"/>
              <a:t>– allows users to remove a previously defined section</a:t>
            </a:r>
            <a:endParaRPr lang="en-GB" altLang="en-US" b="1"/>
          </a:p>
          <a:p>
            <a:r>
              <a:rPr lang="en-GB" altLang="en-US" b="1"/>
              <a:t>Attach </a:t>
            </a:r>
            <a:r>
              <a:rPr lang="en-GB" altLang="en-US"/>
              <a:t>– allows users to allocate defined sections to individual members (see later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97D9E-0FD6-4303-A693-91241BF20BA0}" type="slidenum">
              <a:rPr lang="en-US" altLang="en-US"/>
              <a:pPr/>
              <a:t>21</a:t>
            </a:fld>
            <a:endParaRPr lang="en-US" alt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xfrm>
            <a:off x="914400" y="4343400"/>
            <a:ext cx="5029200" cy="4114800"/>
          </a:xfrm>
        </p:spPr>
        <p:txBody>
          <a:bodyPr/>
          <a:lstStyle/>
          <a:p>
            <a:r>
              <a:rPr lang="en-GB" altLang="en-US" b="1"/>
              <a:t>Defining member sections</a:t>
            </a:r>
          </a:p>
          <a:p>
            <a:r>
              <a:rPr lang="en-GB" altLang="en-US"/>
              <a:t>This slide refers to the actual floor plan and shows the spine beam section size used – 356x171x51UB for the internal beams in the x-direction.</a:t>
            </a:r>
          </a:p>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9AA0C-3404-4718-B670-91D2F3BA28AF}" type="slidenum">
              <a:rPr lang="en-US" altLang="en-US"/>
              <a:pPr/>
              <a:t>22</a:t>
            </a:fld>
            <a:endParaRPr lang="en-US" alt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a:xfrm>
            <a:off x="914400" y="4343400"/>
            <a:ext cx="5029200" cy="4114800"/>
          </a:xfrm>
        </p:spPr>
        <p:txBody>
          <a:bodyPr/>
          <a:lstStyle/>
          <a:p>
            <a:r>
              <a:rPr lang="en-GB" altLang="en-US"/>
              <a:t>This follows an identical procedure for defining the y-direction beams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AE501D-3ABB-4EEC-8A98-124CEAC81C98}" type="slidenum">
              <a:rPr lang="en-US" altLang="en-US"/>
              <a:pPr/>
              <a:t>23</a:t>
            </a:fld>
            <a:endParaRPr lang="en-US" alt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a:xfrm>
            <a:off x="914400" y="4343400"/>
            <a:ext cx="5029200" cy="4114800"/>
          </a:xfrm>
        </p:spPr>
        <p:txBody>
          <a:bodyPr/>
          <a:lstStyle/>
          <a:p>
            <a:r>
              <a:rPr lang="en-GB" altLang="en-US" b="1"/>
              <a:t>Defining member sections</a:t>
            </a:r>
          </a:p>
          <a:p>
            <a:r>
              <a:rPr lang="en-GB" altLang="en-US"/>
              <a:t>This slide refers to the actual floor plan and shows the edge beam section size used – a specially fabricated plate girder (in this case supplied by the steel company Fabsec) for the x-direction.</a:t>
            </a:r>
          </a:p>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B2422-7B11-4A15-ACF7-8F6A1BED6008}" type="slidenum">
              <a:rPr lang="en-US" altLang="en-US"/>
              <a:pPr/>
              <a:t>24</a:t>
            </a:fld>
            <a:endParaRPr lang="en-US" alt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xfrm>
            <a:off x="914400" y="4343400"/>
            <a:ext cx="5029200" cy="4114800"/>
          </a:xfrm>
        </p:spPr>
        <p:txBody>
          <a:bodyPr/>
          <a:lstStyle/>
          <a:p>
            <a:r>
              <a:rPr lang="en-GB" altLang="en-US" b="1"/>
              <a:t>Defining non-standard section sizes</a:t>
            </a:r>
          </a:p>
          <a:p>
            <a:r>
              <a:rPr lang="en-GB" altLang="en-US"/>
              <a:t>A range of standard section sizes are included in the software, but a facility exists for adding special non-standard sections using the ‘Add’ function in the ‘Beam Section’ menu.  Different types of ‘Family’ are allowed, and specific detail for a particular section are defined according to the generic type of family.  In this case the section is a non-standard plate girder (comprising flanges and web), and the details of the cross-section are defined by specifying the dimensions of thes individual components.</a:t>
            </a:r>
          </a:p>
          <a:p>
            <a:r>
              <a:rPr lang="en-GB" altLang="en-US"/>
              <a:t>When defined the details can be entered by clicking the ‘Add’ button.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C1E07-866B-4666-8CD0-D170BC3CFE8E}" type="slidenum">
              <a:rPr lang="en-US" altLang="en-US"/>
              <a:pPr/>
              <a:t>25</a:t>
            </a:fld>
            <a:endParaRPr lang="en-US" alt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xfrm>
            <a:off x="914400" y="4343400"/>
            <a:ext cx="5029200" cy="4114800"/>
          </a:xfrm>
        </p:spPr>
        <p:txBody>
          <a:bodyPr/>
          <a:lstStyle/>
          <a:p>
            <a:r>
              <a:rPr lang="en-GB" altLang="en-US"/>
              <a:t>Beams on defined lines of symmetry need careful treatment.  If the full beam section is used it will implicitly increase the degree of support provided to the slab along this line.  To compensate for this it is necessary to reduce the effective size of the beam.  This is done by defining a special beam with flange width and web thickness which are half of the actual values.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7FA3A-D8DD-47EB-A77C-83B1F7E465B0}" type="slidenum">
              <a:rPr lang="en-US" altLang="en-US"/>
              <a:pPr/>
              <a:t>26</a:t>
            </a:fld>
            <a:endParaRPr lang="en-US" altLang="en-U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a:xfrm>
            <a:off x="914400" y="4343400"/>
            <a:ext cx="5029200" cy="4114800"/>
          </a:xfrm>
        </p:spPr>
        <p:txBody>
          <a:bodyPr/>
          <a:lstStyle/>
          <a:p>
            <a:r>
              <a:rPr lang="en-GB" altLang="en-US" b="1"/>
              <a:t>Beams on lines of symmetry</a:t>
            </a:r>
          </a:p>
          <a:p>
            <a:r>
              <a:rPr lang="en-GB" altLang="en-US"/>
              <a:t>In order to reduce the overall computation time it is often useful to define lines of symmetry on plan and to introduce appropriate boundary conditions at the nodes which are on this line.  If a beam lies directly on a line of symmetry it is necessary to treat this as a special case – if the actual beam size were defined at these positions the structure would effectively be too stiff because the analysis would implicitly include the beam twice.  Special beams are therefore necessary for lines of symmetry and these are defined as for plate girders using the ‘Custom’ option (see above).  The simplest way to represent such beams is to use half the actual value for both flange width and web thickness.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3F674C-1832-4F49-B3E5-1BF54E7E7495}" type="slidenum">
              <a:rPr lang="en-US" altLang="en-US"/>
              <a:pPr/>
              <a:t>27</a:t>
            </a:fld>
            <a:endParaRPr lang="en-US" alt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a:xfrm>
            <a:off x="914400" y="4343400"/>
            <a:ext cx="5029200" cy="4114800"/>
          </a:xfrm>
        </p:spPr>
        <p:txBody>
          <a:bodyPr/>
          <a:lstStyle/>
          <a:p>
            <a:r>
              <a:rPr lang="en-GB" altLang="en-US"/>
              <a:t>Columns are attached in a similar way.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B1E40-CDF1-4A64-8E4D-6236AAE6E0BE}" type="slidenum">
              <a:rPr lang="en-US" altLang="en-US"/>
              <a:pPr/>
              <a:t>28</a:t>
            </a:fld>
            <a:endParaRPr lang="en-US" alt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a:xfrm>
            <a:off x="914400" y="4343400"/>
            <a:ext cx="5029200" cy="4114800"/>
          </a:xfrm>
        </p:spPr>
        <p:txBody>
          <a:bodyPr/>
          <a:lstStyle/>
          <a:p>
            <a:r>
              <a:rPr lang="en-GB" altLang="en-US"/>
              <a:t>Column sections are defined in a similar manner.  In many cases column sections will be taken from a different family from beams – typically UC sections.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00DF4-151C-47F1-B7DD-F88DE8AED85F}" type="slidenum">
              <a:rPr lang="en-US" altLang="en-US"/>
              <a:pPr/>
              <a:t>29</a:t>
            </a:fld>
            <a:endParaRPr lang="en-US" alt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a:xfrm>
            <a:off x="914400" y="4343400"/>
            <a:ext cx="5029200" cy="4114800"/>
          </a:xfrm>
        </p:spPr>
        <p:txBody>
          <a:bodyPr/>
          <a:lstStyle/>
          <a:p>
            <a:r>
              <a:rPr lang="en-GB" altLang="en-US" b="1" i="1"/>
              <a:t>Vulcan</a:t>
            </a:r>
            <a:r>
              <a:rPr lang="en-GB" altLang="en-US" b="1"/>
              <a:t> – assigning defined sections to specific elements</a:t>
            </a:r>
          </a:p>
          <a:p>
            <a:r>
              <a:rPr lang="en-GB" altLang="en-US"/>
              <a:t>Having defined individual cross-section details, it is necessary to assign these to the specific parts of the structural layout to which they relate.  This is done by opening the ‘Attach’ tab.  </a:t>
            </a:r>
          </a:p>
          <a:p>
            <a:r>
              <a:rPr lang="en-GB" altLang="en-US"/>
              <a:t>Highlight members (click ‘window’ on tool bar then stretch box or left click for individual members) – select ‘number’ to identify previously defined section to attach, then click the ‘Attach’ button in the bottom left corner of the dialogue box.</a:t>
            </a:r>
          </a:p>
          <a:p>
            <a:r>
              <a:rPr lang="en-GB" altLang="en-US"/>
              <a:t>Note: When using the ‘window’ facility to pick a group of elements or nodes it is important to recognise that ALL items which are even PARTIALLY included within the window will be selected.</a:t>
            </a:r>
          </a:p>
          <a:p>
            <a:r>
              <a:rPr lang="en-GB" altLang="en-US"/>
              <a:t>Once a member has been selected it is shown in red – unselected members are shown in blue.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73FC1-659F-48D1-AD76-1B5D0DE7ED07}" type="slidenum">
              <a:rPr lang="en-US" altLang="en-US"/>
              <a:pPr/>
              <a:t>3</a:t>
            </a:fld>
            <a:endParaRPr lang="en-US" alt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p:spPr>
        <p:txBody>
          <a:bodyPr/>
          <a:lstStyle/>
          <a:p>
            <a:r>
              <a:rPr lang="en-GB" altLang="en-US"/>
              <a:t>Outline of what is included in this presentation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80E08-CEA6-4B87-9D71-EB3B8C7ED095}" type="slidenum">
              <a:rPr lang="en-US" altLang="en-US"/>
              <a:pPr/>
              <a:t>30</a:t>
            </a:fld>
            <a:endParaRPr lang="en-US" altLang="en-U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a:xfrm>
            <a:off x="914400" y="4343400"/>
            <a:ext cx="5029200" cy="4114800"/>
          </a:xfrm>
        </p:spPr>
        <p:txBody>
          <a:bodyPr/>
          <a:lstStyle/>
          <a:p>
            <a:r>
              <a:rPr lang="en-GB" altLang="en-US"/>
              <a:t>Attaching beams is most conveniently done on plan view (X-Y) but attaching columns is easier in the vertical plane.  ‘Pick’ all those members with the same section size as that shown in the ‘Beam properties’ dialogue box and then click on ‘Attach’ in the dialogue box (see next slide).</a:t>
            </a:r>
          </a:p>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4550B-ED2B-443D-A756-2A7620EB7394}" type="slidenum">
              <a:rPr lang="en-US" altLang="en-US"/>
              <a:pPr/>
              <a:t>32</a:t>
            </a:fld>
            <a:endParaRPr lang="en-US" alt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xfrm>
            <a:off x="914400" y="4343400"/>
            <a:ext cx="5029200" cy="4114800"/>
          </a:xfrm>
        </p:spPr>
        <p:txBody>
          <a:bodyPr/>
          <a:lstStyle/>
          <a:p>
            <a:r>
              <a:rPr lang="en-GB" altLang="en-US"/>
              <a:t>The process of attaching defined sections to individual members then continues in a similar way for all beams and columns.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B9097-0D83-4045-8919-F59DB2A1B402}" type="slidenum">
              <a:rPr lang="en-US" altLang="en-US"/>
              <a:pPr/>
              <a:t>33</a:t>
            </a:fld>
            <a:endParaRPr lang="en-US" alt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xfrm>
            <a:off x="914400" y="4343400"/>
            <a:ext cx="5029200" cy="4114800"/>
          </a:xfrm>
        </p:spPr>
        <p:txBody>
          <a:bodyPr/>
          <a:lstStyle/>
          <a:p>
            <a:r>
              <a:rPr lang="en-GB" altLang="en-US"/>
              <a:t>When a section (number) is selected in the ‘attach’ mode all of the members currently assigned that section size are indicated in red, providing a useful check on data entry.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37498B-CC96-49D8-87CC-90F2D482CB1B}" type="slidenum">
              <a:rPr lang="en-US" altLang="en-US"/>
              <a:pPr/>
              <a:t>34</a:t>
            </a:fld>
            <a:endParaRPr lang="en-US" altLang="en-U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xfrm>
            <a:off x="914400" y="4343400"/>
            <a:ext cx="5029200" cy="4114800"/>
          </a:xfrm>
        </p:spPr>
        <p:txBody>
          <a:bodyPr/>
          <a:lstStyle/>
          <a:p>
            <a:r>
              <a:rPr lang="en-GB" altLang="en-US"/>
              <a:t>If additional member sections need to be defined this can be done at any stage.  In this case the central line of columns is of a different size from the external columns and so a new section must be specified.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C0303-2F77-4298-B771-A3DA456F909E}" type="slidenum">
              <a:rPr lang="en-US" altLang="en-US"/>
              <a:pPr/>
              <a:t>35</a:t>
            </a:fld>
            <a:endParaRPr lang="en-US" altLang="en-US"/>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a:xfrm>
            <a:off x="914400" y="4343400"/>
            <a:ext cx="5029200" cy="4114800"/>
          </a:xfrm>
        </p:spPr>
        <p:txBody>
          <a:bodyPr/>
          <a:lstStyle/>
          <a:p>
            <a:r>
              <a:rPr lang="en-GB" altLang="en-US"/>
              <a:t>..and then attached - on properties tool bar click member type to enter dialogue box (eg ‘beam sections’).  Define cross-section, the click ‘attach’ tab and click on relevant members (shift click for multiple) to select.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C8C74-868C-4586-9164-AD623EBA4AC0}" type="slidenum">
              <a:rPr lang="en-US" altLang="en-US"/>
              <a:pPr/>
              <a:t>36</a:t>
            </a:fld>
            <a:endParaRPr lang="en-US" alt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xfrm>
            <a:off x="914400" y="4343400"/>
            <a:ext cx="5029200" cy="4114800"/>
          </a:xfrm>
        </p:spPr>
        <p:txBody>
          <a:bodyPr/>
          <a:lstStyle/>
          <a:p>
            <a:r>
              <a:rPr lang="en-GB" altLang="en-US"/>
              <a:t>Again columns are most easily allocated on views in the vertical plane.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DD791E-2273-4CA9-A149-A053A73F3357}" type="slidenum">
              <a:rPr lang="en-US" altLang="en-US"/>
              <a:pPr/>
              <a:t>37</a:t>
            </a:fld>
            <a:endParaRPr lang="en-US" altLang="en-U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a:xfrm>
            <a:off x="914400" y="4343400"/>
            <a:ext cx="5029200" cy="4114800"/>
          </a:xfrm>
        </p:spPr>
        <p:txBody>
          <a:bodyPr/>
          <a:lstStyle/>
          <a:p>
            <a:r>
              <a:rPr lang="en-GB" altLang="en-US"/>
              <a:t>Columns need to be orientated correctly with respect to their longitudinal axis.  In most cases it is simply necessary to ensure that the principal axes are correctly aligned with the connecting beams.  This can be done by twisting the section, if necessary, through 90 degrees in the ‘Geometry’ menu by selecting the ‘Twist’ command from the ‘Beam section’ menu (see later slide).  In this case an unusual column cross-section has been used.  This is an asymmetric I section and it is therefore important that not only the principal axes are correctly aligned but that the appropriate direction is specified.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DCD603-3C32-4AB0-8C41-052C6D91D20D}" type="slidenum">
              <a:rPr lang="en-US" altLang="en-US"/>
              <a:pPr/>
              <a:t>38</a:t>
            </a:fld>
            <a:endParaRPr lang="en-US" alt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a:xfrm>
            <a:off x="914400" y="4343400"/>
            <a:ext cx="5029200" cy="4114800"/>
          </a:xfrm>
        </p:spPr>
        <p:txBody>
          <a:bodyPr/>
          <a:lstStyle/>
          <a:p>
            <a:r>
              <a:rPr lang="en-GB" altLang="en-US"/>
              <a:t>The asymmetric section is a non-standard form and is therefore defined using the ‘Custom’ facility on the ‘Beam Sections’ dialogue box in the ‘Properties’ menu.</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DAC4E-C1A6-4DAA-98DF-31DA64869F9C}" type="slidenum">
              <a:rPr lang="en-US" altLang="en-US"/>
              <a:pPr/>
              <a:t>39</a:t>
            </a:fld>
            <a:endParaRPr lang="en-US" alt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a:xfrm>
            <a:off x="914400" y="4343400"/>
            <a:ext cx="5029200" cy="4114800"/>
          </a:xfrm>
        </p:spPr>
        <p:txBody>
          <a:bodyPr/>
          <a:lstStyle/>
          <a:p>
            <a:r>
              <a:rPr lang="en-GB" altLang="en-US"/>
              <a:t>The section is attached to the corresponding members as before.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1AB13-902E-45CF-8EBE-5C1447CDB39B}" type="slidenum">
              <a:rPr lang="en-US" altLang="en-US"/>
              <a:pPr/>
              <a:t>41</a:t>
            </a:fld>
            <a:endParaRPr lang="en-US" altLang="en-US"/>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a:xfrm>
            <a:off x="914400" y="4343400"/>
            <a:ext cx="5029200" cy="4114800"/>
          </a:xfrm>
        </p:spPr>
        <p:txBody>
          <a:bodyPr/>
          <a:lstStyle/>
          <a:p>
            <a:r>
              <a:rPr lang="en-GB" altLang="en-US" b="1"/>
              <a:t>Changing alignments and offsets</a:t>
            </a:r>
          </a:p>
          <a:p>
            <a:r>
              <a:rPr lang="en-GB" altLang="en-US"/>
              <a:t>The alignment of sections and the relative position of elements can be checked by viewing the structure in more detail than the simple ‘wire frame’ modelled used so far (to represent member centrelines). This shot is from ‘View’ menu using the ‘rendered’ option and shows the schematic layout of the structure and individual sections.  If necessary the structure can be enlarged by zooming in.</a:t>
            </a:r>
          </a:p>
          <a:p>
            <a:r>
              <a:rPr lang="en-GB" altLang="en-US"/>
              <a:t>Beams default to directly under slab and it will not normally be necessary to change this.  However, some construction details such as shelf angle floor beams and slimfloor arrangements will require this to be adjusted. </a:t>
            </a:r>
          </a:p>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D6A19-2E00-488A-A1C4-D5B8C0AAA997}" type="slidenum">
              <a:rPr lang="en-US" altLang="en-US"/>
              <a:pPr/>
              <a:t>4</a:t>
            </a:fld>
            <a:endParaRPr lang="en-US" alt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a:xfrm>
            <a:off x="914400" y="4343400"/>
            <a:ext cx="5029200" cy="4114800"/>
          </a:xfrm>
        </p:spPr>
        <p:txBody>
          <a:bodyPr/>
          <a:lstStyle/>
          <a:p>
            <a:pPr>
              <a:lnSpc>
                <a:spcPct val="80000"/>
              </a:lnSpc>
            </a:pPr>
            <a:r>
              <a:rPr lang="en-GB" altLang="en-US" sz="800" b="1"/>
              <a:t>General</a:t>
            </a:r>
          </a:p>
          <a:p>
            <a:pPr>
              <a:lnSpc>
                <a:spcPct val="80000"/>
              </a:lnSpc>
            </a:pPr>
            <a:r>
              <a:rPr lang="en-GB" altLang="en-US" sz="800"/>
              <a:t>The </a:t>
            </a:r>
            <a:r>
              <a:rPr lang="en-GB" altLang="en-US" sz="800" i="1"/>
              <a:t>Vulcan</a:t>
            </a:r>
            <a:r>
              <a:rPr lang="en-GB" altLang="en-US" sz="800"/>
              <a:t> application has been developed to follow the protocols of standard Windows applications.  It contains many of the features, menus, tool bars and short-cuts that are common to many Windows applications.</a:t>
            </a:r>
          </a:p>
          <a:p>
            <a:pPr>
              <a:lnSpc>
                <a:spcPct val="80000"/>
              </a:lnSpc>
            </a:pPr>
            <a:r>
              <a:rPr lang="en-GB" altLang="en-US" sz="800"/>
              <a:t>The </a:t>
            </a:r>
            <a:r>
              <a:rPr lang="en-GB" altLang="en-US" sz="800" i="1"/>
              <a:t>Vulcan</a:t>
            </a:r>
            <a:r>
              <a:rPr lang="en-GB" altLang="en-US" sz="800"/>
              <a:t> application’s menus have been structured in a logical manner that leads the user progressively through each of the steps required to generate a </a:t>
            </a:r>
            <a:r>
              <a:rPr lang="en-GB" altLang="en-US" sz="800" i="1"/>
              <a:t>Vulcan</a:t>
            </a:r>
            <a:r>
              <a:rPr lang="en-GB" altLang="en-US" sz="800"/>
              <a:t> finite element model:</a:t>
            </a:r>
          </a:p>
          <a:p>
            <a:pPr>
              <a:lnSpc>
                <a:spcPct val="80000"/>
              </a:lnSpc>
            </a:pPr>
            <a:r>
              <a:rPr lang="en-GB" altLang="en-US" sz="800"/>
              <a:t>The leftmost three menus “File”, “Edit”, and “View”, contain functions that are typical to Windows applications.</a:t>
            </a:r>
          </a:p>
          <a:p>
            <a:pPr>
              <a:lnSpc>
                <a:spcPct val="80000"/>
              </a:lnSpc>
            </a:pPr>
            <a:r>
              <a:rPr lang="en-GB" altLang="en-US" sz="800"/>
              <a:t>‘File’ is used to Open and Save files, create New files, and Exit</a:t>
            </a:r>
          </a:p>
          <a:p>
            <a:pPr>
              <a:lnSpc>
                <a:spcPct val="80000"/>
              </a:lnSpc>
            </a:pPr>
            <a:r>
              <a:rPr lang="en-GB" altLang="en-US" sz="800"/>
              <a:t>‘View’ is used to display the current information in different ways – for example different planes (X-Y, X-Z etc) or 3-dimensional views can be selected.  Some of these functions are also replicated on the toolbar.</a:t>
            </a:r>
          </a:p>
          <a:p>
            <a:pPr>
              <a:lnSpc>
                <a:spcPct val="80000"/>
              </a:lnSpc>
            </a:pPr>
            <a:r>
              <a:rPr lang="en-GB" altLang="en-US" sz="800"/>
              <a:t>Options include:</a:t>
            </a:r>
          </a:p>
          <a:p>
            <a:pPr>
              <a:lnSpc>
                <a:spcPct val="80000"/>
              </a:lnSpc>
            </a:pPr>
            <a:r>
              <a:rPr lang="en-GB" altLang="en-US" sz="800"/>
              <a:t>Render</a:t>
            </a:r>
          </a:p>
          <a:p>
            <a:pPr>
              <a:lnSpc>
                <a:spcPct val="80000"/>
              </a:lnSpc>
            </a:pPr>
            <a:r>
              <a:rPr lang="en-GB" altLang="en-US" sz="800"/>
              <a:t>Normal</a:t>
            </a:r>
          </a:p>
          <a:p>
            <a:pPr>
              <a:lnSpc>
                <a:spcPct val="80000"/>
              </a:lnSpc>
            </a:pPr>
            <a:r>
              <a:rPr lang="en-GB" altLang="en-US" sz="800"/>
              <a:t>Isometric</a:t>
            </a:r>
          </a:p>
          <a:p>
            <a:pPr>
              <a:lnSpc>
                <a:spcPct val="80000"/>
              </a:lnSpc>
            </a:pPr>
            <a:r>
              <a:rPr lang="en-GB" altLang="en-US" sz="800"/>
              <a:t>XY Plane</a:t>
            </a:r>
          </a:p>
          <a:p>
            <a:pPr>
              <a:lnSpc>
                <a:spcPct val="80000"/>
              </a:lnSpc>
            </a:pPr>
            <a:r>
              <a:rPr lang="en-GB" altLang="en-US" sz="800"/>
              <a:t>XZ Plane</a:t>
            </a:r>
          </a:p>
          <a:p>
            <a:pPr>
              <a:lnSpc>
                <a:spcPct val="80000"/>
              </a:lnSpc>
            </a:pPr>
            <a:r>
              <a:rPr lang="en-GB" altLang="en-US" sz="800"/>
              <a:t>YZ Plane</a:t>
            </a:r>
          </a:p>
          <a:p>
            <a:pPr>
              <a:lnSpc>
                <a:spcPct val="80000"/>
              </a:lnSpc>
            </a:pPr>
            <a:r>
              <a:rPr lang="en-GB" altLang="en-US" sz="800"/>
              <a:t>Zoom Window</a:t>
            </a:r>
          </a:p>
          <a:p>
            <a:pPr>
              <a:lnSpc>
                <a:spcPct val="80000"/>
              </a:lnSpc>
            </a:pPr>
            <a:r>
              <a:rPr lang="en-GB" altLang="en-US" sz="800"/>
              <a:t>Zoom Extents</a:t>
            </a:r>
          </a:p>
          <a:p>
            <a:pPr>
              <a:lnSpc>
                <a:spcPct val="80000"/>
              </a:lnSpc>
            </a:pPr>
            <a:endParaRPr lang="en-GB" altLang="en-US" sz="800"/>
          </a:p>
          <a:p>
            <a:pPr>
              <a:lnSpc>
                <a:spcPct val="80000"/>
              </a:lnSpc>
            </a:pPr>
            <a:r>
              <a:rPr lang="en-GB" altLang="en-US" sz="800"/>
              <a:t>The “Show” menu is specific to </a:t>
            </a:r>
            <a:r>
              <a:rPr lang="en-GB" altLang="en-US" sz="800" i="1"/>
              <a:t>Vulcan</a:t>
            </a:r>
            <a:r>
              <a:rPr lang="en-GB" altLang="en-US" sz="800"/>
              <a:t> and allows the user to specify which components of the finite element model are shown in the screen display.</a:t>
            </a:r>
          </a:p>
          <a:p>
            <a:pPr>
              <a:lnSpc>
                <a:spcPct val="80000"/>
              </a:lnSpc>
            </a:pPr>
            <a:r>
              <a:rPr lang="en-GB" altLang="en-US" sz="800"/>
              <a:t>Options include:</a:t>
            </a:r>
          </a:p>
          <a:p>
            <a:pPr>
              <a:lnSpc>
                <a:spcPct val="80000"/>
              </a:lnSpc>
            </a:pPr>
            <a:r>
              <a:rPr lang="en-GB" altLang="en-US" sz="800"/>
              <a:t>Axes Nodes Beams Slabs Springs Shear connectors </a:t>
            </a:r>
          </a:p>
          <a:p>
            <a:pPr>
              <a:lnSpc>
                <a:spcPct val="80000"/>
              </a:lnSpc>
            </a:pPr>
            <a:r>
              <a:rPr lang="en-GB" altLang="en-US" sz="800"/>
              <a:t>Hide Mid Nodes</a:t>
            </a:r>
          </a:p>
          <a:p>
            <a:pPr>
              <a:lnSpc>
                <a:spcPct val="80000"/>
              </a:lnSpc>
            </a:pPr>
            <a:r>
              <a:rPr lang="en-GB" altLang="en-US" sz="800"/>
              <a:t>Hide Beam Nodes</a:t>
            </a:r>
          </a:p>
          <a:p>
            <a:pPr>
              <a:lnSpc>
                <a:spcPct val="80000"/>
              </a:lnSpc>
            </a:pPr>
            <a:r>
              <a:rPr lang="en-GB" altLang="en-US" sz="800"/>
              <a:t>Hide Slab Nodes</a:t>
            </a:r>
          </a:p>
          <a:p>
            <a:pPr>
              <a:lnSpc>
                <a:spcPct val="80000"/>
              </a:lnSpc>
            </a:pPr>
            <a:r>
              <a:rPr lang="en-GB" altLang="en-US" sz="800"/>
              <a:t>Hide Spring Nodes</a:t>
            </a:r>
          </a:p>
          <a:p>
            <a:pPr>
              <a:lnSpc>
                <a:spcPct val="80000"/>
              </a:lnSpc>
            </a:pPr>
            <a:r>
              <a:rPr lang="en-GB" altLang="en-US" sz="800"/>
              <a:t>Slab span directions</a:t>
            </a:r>
          </a:p>
          <a:p>
            <a:pPr>
              <a:lnSpc>
                <a:spcPct val="80000"/>
              </a:lnSpc>
            </a:pPr>
            <a:r>
              <a:rPr lang="en-GB" altLang="en-US" sz="800"/>
              <a:t>Slab orientations</a:t>
            </a:r>
          </a:p>
          <a:p>
            <a:pPr>
              <a:lnSpc>
                <a:spcPct val="80000"/>
              </a:lnSpc>
            </a:pPr>
            <a:endParaRPr lang="en-GB" altLang="en-US" sz="800"/>
          </a:p>
          <a:p>
            <a:pPr>
              <a:lnSpc>
                <a:spcPct val="80000"/>
              </a:lnSpc>
            </a:pPr>
            <a:r>
              <a:rPr lang="en-GB" altLang="en-US" sz="800"/>
              <a:t>It is then anticipated that most users will start with the “Geometry” menu and work through its functions.  They will then proceed to the next menu on the right (“Properties”) and work through its functions.  This process will be continued until the model has been defined and is ready to be analysed.</a:t>
            </a:r>
          </a:p>
          <a:p>
            <a:pPr>
              <a:lnSpc>
                <a:spcPct val="80000"/>
              </a:lnSpc>
            </a:pPr>
            <a:r>
              <a:rPr lang="en-GB" altLang="en-US" sz="800"/>
              <a:t>These steps are described in more detail in the following slides.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8ECB9F-D64C-4B57-A8B2-9695BCB9D17D}" type="slidenum">
              <a:rPr lang="en-US" altLang="en-US"/>
              <a:pPr/>
              <a:t>42</a:t>
            </a:fld>
            <a:endParaRPr lang="en-US" altLang="en-US"/>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a:xfrm>
            <a:off x="914400" y="4343400"/>
            <a:ext cx="5029200" cy="4114800"/>
          </a:xfrm>
        </p:spPr>
        <p:txBody>
          <a:bodyPr/>
          <a:lstStyle/>
          <a:p>
            <a:r>
              <a:rPr lang="en-GB" altLang="en-US"/>
              <a:t>In order to modify the offset, select ‘Geometry’, ‘Beams’, and then the ‘Edit’ tab from the dialogue box (shown).  Then select the elements to be modified by clicking the cursor on the frame view.  Change the value of the offset in the appropriate entry in the dialogue box to the correct value.</a:t>
            </a:r>
          </a:p>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3C039-93AC-44BD-A6C3-CAF4B24100D3}" type="slidenum">
              <a:rPr lang="en-US" altLang="en-US"/>
              <a:pPr/>
              <a:t>43</a:t>
            </a:fld>
            <a:endParaRPr lang="en-US" altLang="en-US"/>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a:xfrm>
            <a:off x="914400" y="4343400"/>
            <a:ext cx="5029200" cy="4114800"/>
          </a:xfrm>
        </p:spPr>
        <p:txBody>
          <a:bodyPr/>
          <a:lstStyle/>
          <a:p>
            <a:r>
              <a:rPr lang="en-GB" altLang="en-US"/>
              <a:t>In this case the edge beam supports the floor slab on its bottom flange. The modified detail can be checked by viewing in the ‘render’ mode.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FE932-CBA8-483E-8FE9-23714A13F876}" type="slidenum">
              <a:rPr lang="en-US" altLang="en-US"/>
              <a:pPr/>
              <a:t>44</a:t>
            </a:fld>
            <a:endParaRPr lang="en-US" altLang="en-US"/>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a:xfrm>
            <a:off x="914400" y="4343400"/>
            <a:ext cx="5029200" cy="4114800"/>
          </a:xfrm>
        </p:spPr>
        <p:txBody>
          <a:bodyPr/>
          <a:lstStyle/>
          <a:p>
            <a:r>
              <a:rPr lang="en-GB" altLang="en-US"/>
              <a:t>Column orientation is modified and checked in a similar way by - select ‘Geometry’, ‘Beams’, and then the ‘Twist’ tab from the dialogue box (shown).  Then select the elements to be modified by clicking the cursor on the frame view.  Change the value of the twist in the appropriate entry in the dialogue box to the correct value then click ‘+’ or ‘-’ to rotate the section.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AC7E1-400D-48D9-B43F-5783A4744506}" type="slidenum">
              <a:rPr lang="en-US" altLang="en-US"/>
              <a:pPr/>
              <a:t>45</a:t>
            </a:fld>
            <a:endParaRPr lang="en-US" altLang="en-US"/>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a:xfrm>
            <a:off x="914400" y="4343400"/>
            <a:ext cx="5029200" cy="4114800"/>
          </a:xfrm>
        </p:spPr>
        <p:txBody>
          <a:bodyPr/>
          <a:lstStyle/>
          <a:p>
            <a:r>
              <a:rPr lang="en-GB" altLang="en-US" b="1"/>
              <a:t>Material properties</a:t>
            </a:r>
          </a:p>
          <a:p>
            <a:r>
              <a:rPr lang="en-GB" altLang="en-US"/>
              <a:t>Having defined the structural layout and details of individual sections, material properties can be specified.  Structural steel, reinforcement and concrete are all defined separately using this menu.  From the ‘Properties’ menu select ‘Steel materials’ and define yield stress, Youngs modulus and Poissons ratio.  If more than one type of structural steel is used these are entered separately and are identified by ‘number’.</a:t>
            </a:r>
          </a:p>
          <a:p>
            <a:r>
              <a:rPr lang="en-GB" altLang="en-US"/>
              <a:t>The values defined for steel are used in the Eurocode formula (or alternative such as Ramberg-Osgood) to describe stress-strain relationships as functions of temperature.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21E2E9-D028-4F2E-8278-9DD427AB00B8}" type="slidenum">
              <a:rPr lang="en-US" altLang="en-US"/>
              <a:pPr/>
              <a:t>46</a:t>
            </a:fld>
            <a:endParaRPr lang="en-US" alt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a:xfrm>
            <a:off x="914400" y="4343400"/>
            <a:ext cx="5029200" cy="4114800"/>
          </a:xfrm>
        </p:spPr>
        <p:txBody>
          <a:bodyPr/>
          <a:lstStyle/>
          <a:p>
            <a:r>
              <a:rPr lang="en-GB" altLang="en-US"/>
              <a:t>Reinforcement material properties are defined in a similar manner.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C2ABA7-28CD-4BC6-ABE0-D884B28E387F}" type="slidenum">
              <a:rPr lang="en-US" altLang="en-US"/>
              <a:pPr/>
              <a:t>47</a:t>
            </a:fld>
            <a:endParaRPr lang="en-US" altLang="en-US"/>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a:xfrm>
            <a:off x="914400" y="4343400"/>
            <a:ext cx="5029200" cy="4114800"/>
          </a:xfrm>
        </p:spPr>
        <p:txBody>
          <a:bodyPr/>
          <a:lstStyle/>
          <a:p>
            <a:r>
              <a:rPr lang="en-GB" altLang="en-US"/>
              <a:t>This slide shows the actual cross-section through the composite floor slab – this needs to be idealised as an equivalent flat slab of uniform thickness – and in particular the position of the reinforcement must be defined.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9CA151-B5CD-426E-BCEE-9859D8EEA865}" type="slidenum">
              <a:rPr lang="en-US" altLang="en-US"/>
              <a:pPr/>
              <a:t>48</a:t>
            </a:fld>
            <a:endParaRPr lang="en-US" altLang="en-US"/>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a:xfrm>
            <a:off x="914400" y="4343400"/>
            <a:ext cx="5029200" cy="4114800"/>
          </a:xfrm>
        </p:spPr>
        <p:txBody>
          <a:bodyPr/>
          <a:lstStyle/>
          <a:p>
            <a:r>
              <a:rPr lang="en-GB" altLang="en-US" b="1"/>
              <a:t>Modelling reinforcement layers</a:t>
            </a:r>
          </a:p>
          <a:p>
            <a:r>
              <a:rPr lang="en-GB" altLang="en-US"/>
              <a:t>Reinforcement is idealised as a continuous layer of steel within the concrete slab.  The thickness of the layer is such that the net area of reinforcement is the same as the cross-section area of the continuous layer.  It is also important to remember that slabs will normally be considered as reinforced in both directions.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5A239-49EA-4BC0-B759-157EDADDA993}" type="slidenum">
              <a:rPr lang="en-US" altLang="en-US"/>
              <a:pPr/>
              <a:t>49</a:t>
            </a:fld>
            <a:endParaRPr lang="en-US" alt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a:xfrm>
            <a:off x="914400" y="4343400"/>
            <a:ext cx="5029200" cy="4114800"/>
          </a:xfrm>
        </p:spPr>
        <p:txBody>
          <a:bodyPr/>
          <a:lstStyle/>
          <a:p>
            <a:r>
              <a:rPr lang="en-GB" altLang="en-US"/>
              <a:t>This slide shows an idealised representation of the slab into layers, each of which will be assumed to have a uniform temperature and material properties). Additional thin layers have been included at appropriate levels to represent the two layers of reinforcement.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B7F85-22A7-444A-887E-B91653DCF629}" type="slidenum">
              <a:rPr lang="en-US" altLang="en-US"/>
              <a:pPr/>
              <a:t>50</a:t>
            </a:fld>
            <a:endParaRPr lang="en-US" alt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a:xfrm>
            <a:off x="914400" y="4343400"/>
            <a:ext cx="5029200" cy="4114800"/>
          </a:xfrm>
        </p:spPr>
        <p:txBody>
          <a:bodyPr/>
          <a:lstStyle/>
          <a:p>
            <a:r>
              <a:rPr lang="en-GB" altLang="en-US" b="1"/>
              <a:t>Defining the slab section in Vulcan – the ‘Concrete sections’ dialogue box from the ‘Properties’ menu </a:t>
            </a:r>
          </a:p>
          <a:p>
            <a:r>
              <a:rPr lang="en-GB" altLang="en-US"/>
              <a:t>The software defaults to an even distribution of layer thicknesses – individual layers can be changed in thickness, for example to represent the reinforcement.</a:t>
            </a:r>
          </a:p>
          <a:p>
            <a:r>
              <a:rPr lang="en-GB" altLang="en-US"/>
              <a:t>The schematic view through the cross-section highlights the current layer in red, and shows the mid-depth in green.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B07DB-A32E-45E1-8C9D-5347ED4B56C6}" type="slidenum">
              <a:rPr lang="en-US" altLang="en-US"/>
              <a:pPr/>
              <a:t>51</a:t>
            </a:fld>
            <a:endParaRPr lang="en-US" alt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a:xfrm>
            <a:off x="914400" y="4343400"/>
            <a:ext cx="5029200" cy="4114800"/>
          </a:xfrm>
        </p:spPr>
        <p:txBody>
          <a:bodyPr/>
          <a:lstStyle/>
          <a:p>
            <a:r>
              <a:rPr lang="en-GB" altLang="en-US" b="1"/>
              <a:t>Defining concrete properties in Vulcan – ‘Properties’ menu and the ‘Concrete materials’ dialogue box.</a:t>
            </a:r>
          </a:p>
          <a:p>
            <a:r>
              <a:rPr lang="en-GB" altLang="en-US"/>
              <a:t>The concrete properties are defined in terms of compression strength, weight, and Poissons ratio.  These are used to represent the stress-strain-temperature relationship, defined in accordance with EC4.  </a:t>
            </a:r>
          </a:p>
          <a:p>
            <a:r>
              <a:rPr lang="en-GB" altLang="en-US"/>
              <a:t>Two different generic types of concrete are included - lightweight concrete (LWC) and normal weight concrete (NWC) – each having a different function relating the parameters to alternative stress-strain-temperature curves.  The actual weight of the concrete is not included in the analysis and should be defined as part of the loading.</a:t>
            </a:r>
          </a:p>
          <a:p>
            <a:r>
              <a:rPr lang="en-GB" altLang="en-US"/>
              <a:t>The stiffness boxes allow a representation of the orthotropic characteristics of a composite deck floor, which has significantly stiffer properties parallel to the ribs than it does in the perpendicular direction.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B68DA-FD2A-42C9-A548-5D2CC6A52431}" type="slidenum">
              <a:rPr lang="en-US" altLang="en-US"/>
              <a:pPr/>
              <a:t>5</a:t>
            </a:fld>
            <a:endParaRPr lang="en-US" alt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a:xfrm>
            <a:off x="914400" y="4343400"/>
            <a:ext cx="5029200" cy="4114800"/>
          </a:xfrm>
        </p:spPr>
        <p:txBody>
          <a:bodyPr/>
          <a:lstStyle/>
          <a:p>
            <a:r>
              <a:rPr lang="en-GB" altLang="en-US" sz="1000" b="1"/>
              <a:t>The View menu</a:t>
            </a:r>
            <a:endParaRPr lang="en-GB" altLang="en-US" sz="1000"/>
          </a:p>
          <a:p>
            <a:r>
              <a:rPr lang="en-GB" altLang="en-US" sz="1000"/>
              <a:t>‘View’ is used to display the current information in different ways – for example different planes (X-Y, X-Z etc) or 3-dimensional views can be selected.  Some of these functions are also replicated on the toolbar.</a:t>
            </a:r>
          </a:p>
          <a:p>
            <a:r>
              <a:rPr lang="en-GB" altLang="en-US" sz="1000"/>
              <a:t>The ‘Zoom extents’ command will scale the display of the currently defined structure to fit the screen.</a:t>
            </a:r>
          </a:p>
          <a:p>
            <a:r>
              <a:rPr lang="en-GB" altLang="en-US" sz="1000"/>
              <a:t>When using the ‘window’ facility to pick a group of elements or nodes it is important to recognise that ALL items which are even PARTIALLY included within the window will be selected.  </a:t>
            </a:r>
          </a:p>
          <a:p>
            <a:r>
              <a:rPr lang="en-GB" altLang="en-US" sz="1000"/>
              <a:t>In different modes the mouse pointer takes a different form to act as a reminder – for example if the operation implicitly expects a beam to be selected, the pointer is B, whereas if a node is to be selected it is an 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FAF35-1300-4CC1-ABCD-B81B7DD2284B}" type="slidenum">
              <a:rPr lang="en-US" altLang="en-US"/>
              <a:pPr/>
              <a:t>52</a:t>
            </a:fld>
            <a:endParaRPr lang="en-US" altLang="en-U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a:xfrm>
            <a:off x="914400" y="4343400"/>
            <a:ext cx="5029200" cy="4114800"/>
          </a:xfrm>
        </p:spPr>
        <p:txBody>
          <a:bodyPr/>
          <a:lstStyle/>
          <a:p>
            <a:r>
              <a:rPr lang="en-GB" altLang="en-US" b="1"/>
              <a:t>Defining temperature patterns</a:t>
            </a:r>
          </a:p>
          <a:p>
            <a:r>
              <a:rPr lang="en-GB" altLang="en-US"/>
              <a:t>Two aspects of temperature need to be defined – the time-temperature relationship for the fire, and the temperature profile through individual sections.  The procedure involves defining particular temperature regimes and then applying these to groups of members with common temperature regimes.</a:t>
            </a:r>
          </a:p>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F6FF6-0A8C-4EA9-8DD3-F490904C3C07}" type="slidenum">
              <a:rPr lang="en-US" altLang="en-US"/>
              <a:pPr/>
              <a:t>53</a:t>
            </a:fld>
            <a:endParaRPr lang="en-US" altLang="en-US"/>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a:xfrm>
            <a:off x="914400" y="4343400"/>
            <a:ext cx="5029200" cy="4114800"/>
          </a:xfrm>
        </p:spPr>
        <p:txBody>
          <a:bodyPr/>
          <a:lstStyle/>
          <a:p>
            <a:r>
              <a:rPr lang="en-GB" altLang="en-US" b="1"/>
              <a:t>Define temperature curve (time temps)</a:t>
            </a:r>
          </a:p>
          <a:p>
            <a:r>
              <a:rPr lang="en-GB" altLang="en-US"/>
              <a:t>A number of common relationships are available for selection from an integral library.  Other time-temperature relations can be added.</a:t>
            </a:r>
          </a:p>
          <a:p>
            <a:r>
              <a:rPr lang="en-GB" altLang="en-US"/>
              <a:t>The ‘cold’ structure is that part which is outside the immediate fire compartment, and is defined as remaining at 20C throughout.  This is one example of a linear time-temperature case (in which the temperature in fact is constant).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EB89C-143E-4A01-AEBA-C5989B3324A6}" type="slidenum">
              <a:rPr lang="en-US" altLang="en-US"/>
              <a:pPr/>
              <a:t>54</a:t>
            </a:fld>
            <a:endParaRPr lang="en-US" altLang="en-U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a:xfrm>
            <a:off x="914400" y="4343400"/>
            <a:ext cx="5029200" cy="4114800"/>
          </a:xfrm>
        </p:spPr>
        <p:txBody>
          <a:bodyPr/>
          <a:lstStyle/>
          <a:p>
            <a:r>
              <a:rPr lang="en-GB" altLang="en-US" b="1"/>
              <a:t>Model of unprotected beam group</a:t>
            </a:r>
          </a:p>
          <a:p>
            <a:r>
              <a:rPr lang="en-GB" altLang="en-US"/>
              <a:t>Unprotected steel will have a relatively rapid temperature increase.  At present Vulcan does not provide a means for analysing the temperature rise for heated components, but a variety of alternative ways are available for these to be specified.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7C7E5-3B77-4728-A9D6-4253BC8F9E8E}" type="slidenum">
              <a:rPr lang="en-US" altLang="en-US"/>
              <a:pPr/>
              <a:t>55</a:t>
            </a:fld>
            <a:endParaRPr lang="en-US" altLang="en-US"/>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a:xfrm>
            <a:off x="914400" y="4343400"/>
            <a:ext cx="5029200" cy="4114800"/>
          </a:xfrm>
        </p:spPr>
        <p:txBody>
          <a:bodyPr/>
          <a:lstStyle/>
          <a:p>
            <a:pPr>
              <a:spcBef>
                <a:spcPct val="50000"/>
              </a:spcBef>
            </a:pPr>
            <a:r>
              <a:rPr lang="en-GB" altLang="en-US" b="1"/>
              <a:t>Vulcan – specifying time-temperature relationships for heated members</a:t>
            </a:r>
          </a:p>
          <a:p>
            <a:pPr>
              <a:spcBef>
                <a:spcPct val="50000"/>
              </a:spcBef>
            </a:pPr>
            <a:r>
              <a:rPr lang="en-GB" altLang="en-US"/>
              <a:t>Unprotected beams approximately follow the temperature of the Standard Fire Curve with a slight reduction due to the thermal inertia of the steel.  In this case the temperatures were determined using a simple thermal model based on the equations in the Eurocodes.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DF3854-912E-4251-B024-5B9AAA7F07D9}" type="slidenum">
              <a:rPr lang="en-US" altLang="en-US"/>
              <a:pPr/>
              <a:t>56</a:t>
            </a:fld>
            <a:endParaRPr lang="en-US" altLang="en-US"/>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a:xfrm>
            <a:off x="914400" y="4343400"/>
            <a:ext cx="5029200" cy="4114800"/>
          </a:xfrm>
        </p:spPr>
        <p:txBody>
          <a:bodyPr/>
          <a:lstStyle/>
          <a:p>
            <a:r>
              <a:rPr lang="en-GB" altLang="en-US" b="1"/>
              <a:t>Attaching time-temperature curves to individual parts of the structure</a:t>
            </a:r>
          </a:p>
          <a:p>
            <a:r>
              <a:rPr lang="en-GB" altLang="en-US"/>
              <a:t>This is done in a similar way to specifying section details and material properties for individual members.  Select members which for a group with similar characteristics, then ‘attach’ the corresponding temperature curve from the ‘Temperature Curve’ dialogue box.</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8111B3-EBCA-40D4-BEF2-4C10DAE198BF}" type="slidenum">
              <a:rPr lang="en-US" altLang="en-US"/>
              <a:pPr/>
              <a:t>57</a:t>
            </a:fld>
            <a:endParaRPr lang="en-US" altLang="en-US"/>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a:xfrm>
            <a:off x="914400" y="4343400"/>
            <a:ext cx="5029200" cy="4114800"/>
          </a:xfrm>
        </p:spPr>
        <p:txBody>
          <a:bodyPr/>
          <a:lstStyle/>
          <a:p>
            <a:r>
              <a:rPr lang="en-GB" altLang="en-US"/>
              <a:t>This process is repeated for members with different temperature curves – in this case the layout shows the location of protected beams (which will have a much slower rate of temperature increase).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DE534-41F8-412D-BAE8-0F0AE4CA8E5B}" type="slidenum">
              <a:rPr lang="en-US" altLang="en-US"/>
              <a:pPr/>
              <a:t>58</a:t>
            </a:fld>
            <a:endParaRPr lang="en-US" altLang="en-US"/>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a:xfrm>
            <a:off x="914400" y="4343400"/>
            <a:ext cx="5029200" cy="4114800"/>
          </a:xfrm>
        </p:spPr>
        <p:txBody>
          <a:bodyPr/>
          <a:lstStyle/>
          <a:p>
            <a:r>
              <a:rPr lang="en-GB" altLang="en-US" b="1"/>
              <a:t>Attaching details of time-temps curves for protected beams</a:t>
            </a:r>
          </a:p>
          <a:p>
            <a:pPr>
              <a:spcBef>
                <a:spcPct val="50000"/>
              </a:spcBef>
            </a:pPr>
            <a:r>
              <a:rPr lang="en-GB" altLang="en-US"/>
              <a:t>As an alternative to specifying temperature curves for a particular set of members, the temperatures can simply be read directly from a text file.  In this case the temperature  for the protected beams is based on test data, and the file name is specified.  The ‘preview’ shows a graphical interpretation of this data.</a:t>
            </a:r>
          </a:p>
          <a:p>
            <a:pPr>
              <a:spcBef>
                <a:spcPct val="50000"/>
              </a:spcBef>
            </a:pPr>
            <a:r>
              <a:rPr lang="en-GB" altLang="en-US"/>
              <a:t>An alternative might be to assume a temperature of 620°C at the required fire resistance period as this is the basis on which suppliers determine protection thicknesses.  The temperature curve can then be constructed assuming a linear increase from 20C to 620C over the fire resistance time.</a:t>
            </a:r>
          </a:p>
          <a:p>
            <a:endParaRPr lang="en-GB"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08116-3423-42FC-93FE-50DF4AA88105}" type="slidenum">
              <a:rPr lang="en-US" altLang="en-US"/>
              <a:pPr/>
              <a:t>59</a:t>
            </a:fld>
            <a:endParaRPr lang="en-US" alt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a:xfrm>
            <a:off x="914400" y="4343400"/>
            <a:ext cx="5029200" cy="4114800"/>
          </a:xfrm>
        </p:spPr>
        <p:txBody>
          <a:bodyPr/>
          <a:lstStyle/>
          <a:p>
            <a:r>
              <a:rPr lang="en-GB" altLang="en-US"/>
              <a:t>Temperature curves are attached as before – in this case for the protected grid line beams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1EB33-40FD-4F01-B06B-66CAB8B234A6}" type="slidenum">
              <a:rPr lang="en-US" altLang="en-US"/>
              <a:pPr/>
              <a:t>60</a:t>
            </a:fld>
            <a:endParaRPr lang="en-US" altLang="en-U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a:xfrm>
            <a:off x="914400" y="4343400"/>
            <a:ext cx="5029200" cy="4114800"/>
          </a:xfrm>
        </p:spPr>
        <p:txBody>
          <a:bodyPr/>
          <a:lstStyle/>
          <a:p>
            <a:r>
              <a:rPr lang="en-GB" altLang="en-US"/>
              <a:t>The same process follows for columns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F855B-2B1E-471C-A45E-C04399A8B7E1}" type="slidenum">
              <a:rPr lang="en-US" altLang="en-US"/>
              <a:pPr/>
              <a:t>61</a:t>
            </a:fld>
            <a:endParaRPr lang="en-US" altLang="en-US"/>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a:xfrm>
            <a:off x="914400" y="4343400"/>
            <a:ext cx="5029200" cy="4114800"/>
          </a:xfrm>
        </p:spPr>
        <p:txBody>
          <a:bodyPr/>
          <a:lstStyle/>
          <a:p>
            <a:pPr>
              <a:spcBef>
                <a:spcPct val="50000"/>
              </a:spcBef>
            </a:pPr>
            <a:r>
              <a:rPr lang="en-GB" altLang="en-US"/>
              <a:t>In this case the protected columns have been assumed to reach 550ºC at the fire resistance time of 60 minutes (as this is the basis on which suppliers determine protection thicknesses) with a linear increase from 20C in that time.</a:t>
            </a:r>
          </a:p>
          <a:p>
            <a:pPr>
              <a:spcBef>
                <a:spcPct val="50000"/>
              </a:spcBef>
            </a:pPr>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C7D95-725E-4CDD-B201-0AFEC984B279}" type="slidenum">
              <a:rPr lang="en-US" altLang="en-US"/>
              <a:pPr/>
              <a:t>6</a:t>
            </a:fld>
            <a:endParaRPr lang="en-US" alt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a:xfrm>
            <a:off x="914400" y="4343400"/>
            <a:ext cx="5029200" cy="4114800"/>
          </a:xfrm>
        </p:spPr>
        <p:txBody>
          <a:bodyPr/>
          <a:lstStyle/>
          <a:p>
            <a:r>
              <a:rPr lang="en-GB" altLang="en-US" i="1"/>
              <a:t>Vulcan</a:t>
            </a:r>
            <a:r>
              <a:rPr lang="en-GB" altLang="en-US"/>
              <a:t> includes standard CAD control conventions for changing the view or identifying different parts of the structure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35071-E066-446F-988F-1EFD56CE197D}" type="slidenum">
              <a:rPr lang="en-US" altLang="en-US"/>
              <a:pPr/>
              <a:t>62</a:t>
            </a:fld>
            <a:endParaRPr lang="en-US" altLang="en-US"/>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a:xfrm>
            <a:off x="914400" y="4343400"/>
            <a:ext cx="5029200" cy="4114800"/>
          </a:xfrm>
        </p:spPr>
        <p:txBody>
          <a:bodyPr/>
          <a:lstStyle/>
          <a:p>
            <a:r>
              <a:rPr lang="en-GB" altLang="en-US"/>
              <a:t>The temperature curves are attached as before.  For columns this is best done in the vertical plane view.</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455B5-F687-4814-943C-3D2BBACC5865}" type="slidenum">
              <a:rPr lang="en-US" altLang="en-US"/>
              <a:pPr/>
              <a:t>63</a:t>
            </a:fld>
            <a:endParaRPr lang="en-US" altLang="en-U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a:xfrm>
            <a:off x="914400" y="4343400"/>
            <a:ext cx="5029200" cy="4114800"/>
          </a:xfrm>
        </p:spPr>
        <p:txBody>
          <a:bodyPr/>
          <a:lstStyle/>
          <a:p>
            <a:r>
              <a:rPr lang="en-GB" altLang="en-US"/>
              <a:t>Perimeter columns often have a slower temperature increase because they are shielded from the fire or may be external to the building envelope.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B83C5A-42FA-4418-BD83-785F81DD12B6}" type="slidenum">
              <a:rPr lang="en-US" altLang="en-US"/>
              <a:pPr/>
              <a:t>64</a:t>
            </a:fld>
            <a:endParaRPr lang="en-US" altLang="en-US"/>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a:xfrm>
            <a:off x="914400" y="4343400"/>
            <a:ext cx="5029200" cy="4114800"/>
          </a:xfrm>
        </p:spPr>
        <p:txBody>
          <a:bodyPr/>
          <a:lstStyle/>
          <a:p>
            <a:pPr>
              <a:spcBef>
                <a:spcPct val="50000"/>
              </a:spcBef>
            </a:pPr>
            <a:r>
              <a:rPr lang="en-GB" altLang="en-US"/>
              <a:t>In this case the perimeter columns are external to the envelope and are unprotected.  The maximum temperature of the perimeter columns was determined to be 688C using the Law and O’Brien external steelwork calculations.  The temperature rise is based on a burn-out period of 20 minutes with a linear increase from 20C up to this plateau.</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AC410-976E-4C98-9557-BB75E455FF50}" type="slidenum">
              <a:rPr lang="en-US" altLang="en-US"/>
              <a:pPr/>
              <a:t>65</a:t>
            </a:fld>
            <a:endParaRPr lang="en-US" altLang="en-US"/>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a:xfrm>
            <a:off x="914400" y="4343400"/>
            <a:ext cx="5029200" cy="4114800"/>
          </a:xfrm>
        </p:spPr>
        <p:txBody>
          <a:bodyPr/>
          <a:lstStyle/>
          <a:p>
            <a:r>
              <a:rPr lang="en-GB" altLang="en-US"/>
              <a:t>Temperature curves are attached as before.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AD4FA-1AA7-42B3-AD98-A0C228260D9D}" type="slidenum">
              <a:rPr lang="en-US" altLang="en-US"/>
              <a:pPr/>
              <a:t>66</a:t>
            </a:fld>
            <a:endParaRPr lang="en-US" altLang="en-US"/>
          </a:p>
        </p:txBody>
      </p:sp>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a:xfrm>
            <a:off x="914400" y="4343400"/>
            <a:ext cx="5029200" cy="4114800"/>
          </a:xfrm>
        </p:spPr>
        <p:txBody>
          <a:bodyPr/>
          <a:lstStyle/>
          <a:p>
            <a:r>
              <a:rPr lang="en-GB" altLang="en-US"/>
              <a:t>In this case slab temperatures are based on experimental data and the temperatures are read from the specified file.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AFA50-70A4-4A52-B187-9367AED6B575}" type="slidenum">
              <a:rPr lang="en-US" altLang="en-US"/>
              <a:pPr/>
              <a:t>67</a:t>
            </a:fld>
            <a:endParaRPr lang="en-US" altLang="en-US"/>
          </a:p>
        </p:txBody>
      </p:sp>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a:xfrm>
            <a:off x="914400" y="4343400"/>
            <a:ext cx="5029200" cy="4114800"/>
          </a:xfrm>
        </p:spPr>
        <p:txBody>
          <a:bodyPr/>
          <a:lstStyle/>
          <a:p>
            <a:r>
              <a:rPr lang="en-GB" altLang="en-US"/>
              <a:t>Slab temperatures are attached as for other members.  This is most easily done on plan view.</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65517-08DD-4411-BC17-9D65BB9657C3}" type="slidenum">
              <a:rPr lang="en-US" altLang="en-US"/>
              <a:pPr/>
              <a:t>68</a:t>
            </a:fld>
            <a:endParaRPr lang="en-US" altLang="en-US"/>
          </a:p>
        </p:txBody>
      </p:sp>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a:xfrm>
            <a:off x="914400" y="4343400"/>
            <a:ext cx="5029200" cy="4114800"/>
          </a:xfrm>
        </p:spPr>
        <p:txBody>
          <a:bodyPr/>
          <a:lstStyle/>
          <a:p>
            <a:r>
              <a:rPr lang="en-GB" altLang="en-US"/>
              <a:t>The second aspect of defining temperatures in the heated structure is the distribution within the cross-section.  Again a number of common cases are included and can simply be selected from a library.  The simplest is the case of uniform temperature which applies in the case of fully exposed sections (4-sided attack from the fire) or cold elements (which are not exposed to the fire at all).  A factor enables similar temperature patterns to be defined in relation to the same temperature curves, but allowing a different rate of heating.  The factor applies to the reference temperature.</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8E626-B429-4426-A2F9-8B29110DE754}" type="slidenum">
              <a:rPr lang="en-US" altLang="en-US"/>
              <a:pPr/>
              <a:t>69</a:t>
            </a:fld>
            <a:endParaRPr lang="en-US" altLang="en-US"/>
          </a:p>
        </p:txBody>
      </p:sp>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a:xfrm>
            <a:off x="914400" y="4343400"/>
            <a:ext cx="5029200" cy="4114800"/>
          </a:xfrm>
        </p:spPr>
        <p:txBody>
          <a:bodyPr/>
          <a:lstStyle/>
          <a:p>
            <a:r>
              <a:rPr lang="en-GB" altLang="en-US"/>
              <a:t>Linear temperature distributions through the cross-section are defined by two factors relative to the reference temperature.  One factor applies to the hottest surface of the section, the other to the coolest.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831BE-A35F-43F7-A94B-4077DB8DEC50}" type="slidenum">
              <a:rPr lang="en-US" altLang="en-US"/>
              <a:pPr/>
              <a:t>70</a:t>
            </a:fld>
            <a:endParaRPr lang="en-US" altLang="en-US"/>
          </a:p>
        </p:txBody>
      </p:sp>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a:xfrm>
            <a:off x="914400" y="4343400"/>
            <a:ext cx="5029200" cy="4114800"/>
          </a:xfrm>
        </p:spPr>
        <p:txBody>
          <a:bodyPr/>
          <a:lstStyle/>
          <a:p>
            <a:r>
              <a:rPr lang="en-GB" altLang="en-US"/>
              <a:t>Temperature profiles are attached to individual members in a similar way to section sizes.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CC6F3-C21A-49C7-81F4-E344F4547ECB}" type="slidenum">
              <a:rPr lang="en-US" altLang="en-US"/>
              <a:pPr/>
              <a:t>71</a:t>
            </a:fld>
            <a:endParaRPr lang="en-US" altLang="en-US"/>
          </a:p>
        </p:txBody>
      </p:sp>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a:xfrm>
            <a:off x="914400" y="4343400"/>
            <a:ext cx="5029200" cy="4114800"/>
          </a:xfrm>
        </p:spPr>
        <p:txBody>
          <a:bodyPr/>
          <a:lstStyle/>
          <a:p>
            <a:r>
              <a:rPr lang="en-GB" altLang="en-US" b="1"/>
              <a:t>Boundary conditions – from the ‘Properties’ menu</a:t>
            </a:r>
          </a:p>
          <a:p>
            <a:r>
              <a:rPr lang="en-GB" altLang="en-US"/>
              <a:t>Boundary conditions are defined by fixing individual degrees of freedom at specific nodes.  All other nodes are assumed to be free (other than attached to the connecting members attached to the node of course).</a:t>
            </a:r>
          </a:p>
          <a:p>
            <a:r>
              <a:rPr lang="en-GB" altLang="en-US"/>
              <a:t>To add new boundary restraints click ‘Attach’ </a:t>
            </a:r>
          </a:p>
          <a:p>
            <a:r>
              <a:rPr lang="en-GB" altLang="en-US"/>
              <a:t>To review existing boundary condition click ‘Check’</a:t>
            </a:r>
          </a:p>
          <a:p>
            <a:r>
              <a:rPr lang="en-GB" altLang="en-US"/>
              <a:t>When the cursor clicks on a specific node in the view the existing the corresponding restraints are displayed in the dialogue box. </a:t>
            </a:r>
          </a:p>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B60D5-E696-4AA6-B176-23A8ADC4D4E4}" type="slidenum">
              <a:rPr lang="en-US" altLang="en-US"/>
              <a:pPr/>
              <a:t>7</a:t>
            </a:fld>
            <a:endParaRPr lang="en-US" alt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p:spPr>
        <p:txBody>
          <a:bodyPr/>
          <a:lstStyle/>
          <a:p>
            <a:r>
              <a:rPr lang="en-GB" altLang="en-US"/>
              <a:t>The demonstration shows how a specific project is defined – the example used is a real one, namely the DSS HQ in Newcastle.</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33693-6740-4B15-9E75-ACB4E643AB16}" type="slidenum">
              <a:rPr lang="en-US" altLang="en-US"/>
              <a:pPr/>
              <a:t>72</a:t>
            </a:fld>
            <a:endParaRPr lang="en-US" altLang="en-US"/>
          </a:p>
        </p:txBody>
      </p:sp>
      <p:sp>
        <p:nvSpPr>
          <p:cNvPr id="159746" name="Rectangle 2"/>
          <p:cNvSpPr>
            <a:spLocks noRot="1" noChangeArrowheads="1" noTextEdit="1"/>
          </p:cNvSpPr>
          <p:nvPr>
            <p:ph type="sldImg"/>
          </p:nvPr>
        </p:nvSpPr>
        <p:spPr>
          <a:ln/>
        </p:spPr>
      </p:sp>
      <p:sp>
        <p:nvSpPr>
          <p:cNvPr id="159747" name="Rectangle 3"/>
          <p:cNvSpPr>
            <a:spLocks noGrp="1" noChangeArrowheads="1"/>
          </p:cNvSpPr>
          <p:nvPr>
            <p:ph type="body" idx="1"/>
          </p:nvPr>
        </p:nvSpPr>
        <p:spPr>
          <a:xfrm>
            <a:off x="914400" y="4343400"/>
            <a:ext cx="5029200" cy="4114800"/>
          </a:xfrm>
        </p:spPr>
        <p:txBody>
          <a:bodyPr/>
          <a:lstStyle/>
          <a:p>
            <a:r>
              <a:rPr lang="en-GB" altLang="en-US" b="1"/>
              <a:t>Boundary conditions</a:t>
            </a:r>
          </a:p>
          <a:p>
            <a:r>
              <a:rPr lang="en-GB" altLang="en-US"/>
              <a:t>Boundary conditions are specified from the ‘Properties’ menu by selecting ‘Boundary conditions’.  Click on the required nodes on the boundary and tick the boxes corresponding to the externally restrained degrees of freedom at the selected node.  Repeat at all supports and where appropriate along lines of symmetry (as shown in this case).</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28816-2AEA-4018-855D-9FE99131785C}" type="slidenum">
              <a:rPr lang="en-US" altLang="en-US"/>
              <a:pPr/>
              <a:t>73</a:t>
            </a:fld>
            <a:endParaRPr lang="en-US" altLang="en-US"/>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a:xfrm>
            <a:off x="914400" y="4343400"/>
            <a:ext cx="5029200" cy="4114800"/>
          </a:xfrm>
        </p:spPr>
        <p:txBody>
          <a:bodyPr/>
          <a:lstStyle/>
          <a:p>
            <a:r>
              <a:rPr lang="en-GB" altLang="en-US" b="1"/>
              <a:t>Boundary conditions</a:t>
            </a:r>
          </a:p>
          <a:p>
            <a:r>
              <a:rPr lang="en-GB" altLang="en-US"/>
              <a:t>All boundary conditions are specified in a similar manner.  In this case column ‘ends’ are being restrained.</a:t>
            </a:r>
          </a:p>
          <a:p>
            <a:endParaRPr lang="en-GB"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89ADE-22AF-4AE9-8D52-B633C2D5B306}" type="slidenum">
              <a:rPr lang="en-US" altLang="en-US"/>
              <a:pPr/>
              <a:t>74</a:t>
            </a:fld>
            <a:endParaRPr lang="en-US" altLang="en-US"/>
          </a:p>
        </p:txBody>
      </p:sp>
      <p:sp>
        <p:nvSpPr>
          <p:cNvPr id="163842" name="Rectangle 2"/>
          <p:cNvSpPr>
            <a:spLocks noRot="1" noChangeArrowheads="1" noTextEdit="1"/>
          </p:cNvSpPr>
          <p:nvPr>
            <p:ph type="sldImg"/>
          </p:nvPr>
        </p:nvSpPr>
        <p:spPr>
          <a:ln/>
        </p:spPr>
      </p:sp>
      <p:sp>
        <p:nvSpPr>
          <p:cNvPr id="163843" name="Rectangle 3"/>
          <p:cNvSpPr>
            <a:spLocks noGrp="1" noChangeArrowheads="1"/>
          </p:cNvSpPr>
          <p:nvPr>
            <p:ph type="body" idx="1"/>
          </p:nvPr>
        </p:nvSpPr>
        <p:spPr>
          <a:xfrm>
            <a:off x="914400" y="4343400"/>
            <a:ext cx="5029200" cy="4114800"/>
          </a:xfrm>
        </p:spPr>
        <p:txBody>
          <a:bodyPr/>
          <a:lstStyle/>
          <a:p>
            <a:r>
              <a:rPr lang="en-GB" altLang="en-US" b="1"/>
              <a:t>Boundary conditions</a:t>
            </a:r>
          </a:p>
          <a:p>
            <a:r>
              <a:rPr lang="en-GB" altLang="en-US"/>
              <a:t>It is important that excessive restraint is not specified – this could be beneficial in providing excessive degrees of support, but it could also be very detrimental if it prevents free expansion, thereby developing very high axial compressions and consequently buckling.</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74417C-6530-43D6-9C65-A82358E4490C}" type="slidenum">
              <a:rPr lang="en-US" altLang="en-US"/>
              <a:pPr/>
              <a:t>75</a:t>
            </a:fld>
            <a:endParaRPr lang="en-US" altLang="en-US"/>
          </a:p>
        </p:txBody>
      </p:sp>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a:xfrm>
            <a:off x="914400" y="4343400"/>
            <a:ext cx="5029200" cy="4114800"/>
          </a:xfrm>
        </p:spPr>
        <p:txBody>
          <a:bodyPr/>
          <a:lstStyle/>
          <a:p>
            <a:r>
              <a:rPr lang="en-GB" altLang="en-US" b="1"/>
              <a:t>Loading menu</a:t>
            </a:r>
          </a:p>
          <a:p>
            <a:r>
              <a:rPr lang="en-GB" altLang="en-US"/>
              <a:t>Any number of load cases may be specified although in practice a single case is likely to be considered.  New load cases are specified using the ‘Add’ tab and the initial dialogue box defines some basic parameters as follows:</a:t>
            </a:r>
          </a:p>
          <a:p>
            <a:r>
              <a:rPr lang="en-GB" altLang="en-US"/>
              <a:t>Number refers to the load case</a:t>
            </a:r>
          </a:p>
          <a:p>
            <a:r>
              <a:rPr lang="en-GB" altLang="en-US"/>
              <a:t>Thermal defines the relationship between thermal expansion and temperature for concrete (in practice EC4 – the default - is likely to be sufficient)</a:t>
            </a:r>
          </a:p>
          <a:p>
            <a:r>
              <a:rPr lang="en-GB" altLang="en-US"/>
              <a:t>Steel defines the basis of the stress-strain-temperature relationship for steel.  This will generally be in accordance with EC4 (default), but Ramberg-Osgood may be selected as an alternative.</a:t>
            </a:r>
          </a:p>
          <a:p>
            <a:r>
              <a:rPr lang="en-GB" altLang="en-US"/>
              <a:t>The remaining information relates to controlling the solution procedures and need not be changed.</a:t>
            </a:r>
          </a:p>
          <a:p>
            <a:r>
              <a:rPr lang="en-GB" altLang="en-US"/>
              <a:t>Iteration limit– exceptionally the software may not converge at a particular stage of the analysis even though the structure remains stable.  Under these circumstances the analysis can proceed to the next iteration using the last converged result as a starting point.  This parameter defines how many iterations should be performed before such convergence failure is identified - a value of 250 is recommended</a:t>
            </a:r>
          </a:p>
          <a:p>
            <a:r>
              <a:rPr lang="en-GB" altLang="en-US"/>
              <a:t>Load increments defines how many load steps are used in the initial ambient temperature analysis – a minimum of 5 is recommended.</a:t>
            </a:r>
          </a:p>
          <a:p>
            <a:r>
              <a:rPr lang="en-GB" altLang="en-US"/>
              <a:t>Tolerances relate to the analytical processes and there should be no need to alter the default values.</a:t>
            </a:r>
          </a:p>
          <a:p>
            <a:r>
              <a:rPr lang="en-GB" altLang="en-US"/>
              <a:t>This menu includes general information for each load case.</a:t>
            </a:r>
          </a:p>
          <a:p>
            <a:r>
              <a:rPr lang="en-GB" altLang="en-US"/>
              <a:t>Gravity loading can be applied as point loads (Point), uniformly distributed floor load intensities (Area), or loads per metre run of a beam (Line).</a:t>
            </a:r>
          </a:p>
          <a:p>
            <a:endParaRPr lang="en-GB" altLang="en-US"/>
          </a:p>
          <a:p>
            <a:r>
              <a:rPr lang="en-GB" altLang="en-US"/>
              <a:t>Slabs can be defined as geometrically non-linear by ticking the box – this would be the normal case.</a:t>
            </a:r>
          </a:p>
          <a:p>
            <a:endParaRPr lang="en-GB" altLang="en-US"/>
          </a:p>
          <a:p>
            <a:r>
              <a:rPr lang="en-GB" altLang="en-US"/>
              <a:t>Description is a free format text box allowing the load case to be labelled.</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87FA7-A93D-4832-BA7B-74F4DDAD9CF6}" type="slidenum">
              <a:rPr lang="en-US" altLang="en-US"/>
              <a:pPr/>
              <a:t>76</a:t>
            </a:fld>
            <a:endParaRPr lang="en-US" altLang="en-US"/>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a:xfrm>
            <a:off x="914400" y="4343400"/>
            <a:ext cx="5029200" cy="4114800"/>
          </a:xfrm>
        </p:spPr>
        <p:txBody>
          <a:bodyPr/>
          <a:lstStyle/>
          <a:p>
            <a:r>
              <a:rPr lang="en-GB" altLang="en-US" b="1"/>
              <a:t>Loading</a:t>
            </a:r>
          </a:p>
          <a:p>
            <a:r>
              <a:rPr lang="en-GB" altLang="en-US"/>
              <a:t>This is defined from the ‘Properties’ menu in the ‘Loading’ dialogue box.  For uniformly distributed loads on a floor select ‘area’, enter the load intensity and ‘attach’ this to selected areas of floor on the screen view.</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A0C27-8F14-4A24-AE70-BCBDF8D960F2}" type="slidenum">
              <a:rPr lang="en-US" altLang="en-US"/>
              <a:pPr/>
              <a:t>77</a:t>
            </a:fld>
            <a:endParaRPr lang="en-US" altLang="en-US"/>
          </a:p>
        </p:txBody>
      </p:sp>
      <p:sp>
        <p:nvSpPr>
          <p:cNvPr id="169986" name="Rectangle 2"/>
          <p:cNvSpPr>
            <a:spLocks noRot="1" noChangeArrowheads="1" noTextEdit="1"/>
          </p:cNvSpPr>
          <p:nvPr>
            <p:ph type="sldImg"/>
          </p:nvPr>
        </p:nvSpPr>
        <p:spPr>
          <a:ln/>
        </p:spPr>
      </p:sp>
      <p:sp>
        <p:nvSpPr>
          <p:cNvPr id="169987" name="Rectangle 3"/>
          <p:cNvSpPr>
            <a:spLocks noGrp="1" noChangeArrowheads="1"/>
          </p:cNvSpPr>
          <p:nvPr>
            <p:ph type="body" idx="1"/>
          </p:nvPr>
        </p:nvSpPr>
        <p:spPr>
          <a:xfrm>
            <a:off x="914400" y="4343400"/>
            <a:ext cx="5029200" cy="4114800"/>
          </a:xfrm>
        </p:spPr>
        <p:txBody>
          <a:bodyPr/>
          <a:lstStyle/>
          <a:p>
            <a:r>
              <a:rPr lang="en-GB" altLang="en-US" b="1"/>
              <a:t>Columns loads</a:t>
            </a:r>
          </a:p>
          <a:p>
            <a:r>
              <a:rPr lang="en-GB" altLang="en-US"/>
              <a:t>Columns loads may need to be specified where an intermediate floor is considered as a subframe.  In such cases columns will be subject to axial loads from the upper floors, and these should be entered as point loads.</a:t>
            </a:r>
          </a:p>
          <a:p>
            <a:endParaRPr lang="en-GB" altLang="en-US"/>
          </a:p>
          <a:p>
            <a:endParaRPr lang="en-GB"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DDF9E-94C4-4D4C-A9F2-510E4AAB43D0}" type="slidenum">
              <a:rPr lang="en-US" altLang="en-US"/>
              <a:pPr/>
              <a:t>78</a:t>
            </a:fld>
            <a:endParaRPr lang="en-US" altLang="en-US"/>
          </a:p>
        </p:txBody>
      </p:sp>
      <p:sp>
        <p:nvSpPr>
          <p:cNvPr id="172034" name="Rectangle 2"/>
          <p:cNvSpPr>
            <a:spLocks noRot="1" noChangeArrowheads="1" noTextEdit="1"/>
          </p:cNvSpPr>
          <p:nvPr>
            <p:ph type="sldImg"/>
          </p:nvPr>
        </p:nvSpPr>
        <p:spPr>
          <a:ln/>
        </p:spPr>
      </p:sp>
      <p:sp>
        <p:nvSpPr>
          <p:cNvPr id="172035" name="Rectangle 3"/>
          <p:cNvSpPr>
            <a:spLocks noGrp="1" noChangeArrowheads="1"/>
          </p:cNvSpPr>
          <p:nvPr>
            <p:ph type="body" idx="1"/>
          </p:nvPr>
        </p:nvSpPr>
        <p:spPr>
          <a:xfrm>
            <a:off x="914400" y="4343400"/>
            <a:ext cx="5029200" cy="4114800"/>
          </a:xfrm>
        </p:spPr>
        <p:txBody>
          <a:bodyPr/>
          <a:lstStyle/>
          <a:p>
            <a:r>
              <a:rPr lang="en-GB" altLang="en-US" b="1"/>
              <a:t>Output specification</a:t>
            </a:r>
          </a:p>
          <a:p>
            <a:r>
              <a:rPr lang="en-GB" altLang="en-US"/>
              <a:t>To avoid generating and saving vast amounts of data it is possible to be selective about the information which should be saved.  This makes subsequent processing and interpretation of results much easier.  Typically the most useful data relates to the vertical deflection in key elements, and the lateral deflection in columns.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E922E-15BE-4512-8558-3D6D45CEE5C3}" type="slidenum">
              <a:rPr lang="en-US" altLang="en-US"/>
              <a:pPr/>
              <a:t>79</a:t>
            </a:fld>
            <a:endParaRPr lang="en-US" altLang="en-US"/>
          </a:p>
        </p:txBody>
      </p:sp>
      <p:sp>
        <p:nvSpPr>
          <p:cNvPr id="174082" name="Rectangle 2"/>
          <p:cNvSpPr>
            <a:spLocks noRot="1" noChangeArrowheads="1" noTextEdit="1"/>
          </p:cNvSpPr>
          <p:nvPr>
            <p:ph type="sldImg"/>
          </p:nvPr>
        </p:nvSpPr>
        <p:spPr>
          <a:ln/>
        </p:spPr>
      </p:sp>
      <p:sp>
        <p:nvSpPr>
          <p:cNvPr id="174083" name="Rectangle 3"/>
          <p:cNvSpPr>
            <a:spLocks noGrp="1" noChangeArrowheads="1"/>
          </p:cNvSpPr>
          <p:nvPr>
            <p:ph type="body" idx="1"/>
          </p:nvPr>
        </p:nvSpPr>
        <p:spPr>
          <a:xfrm>
            <a:off x="914400" y="4343400"/>
            <a:ext cx="5029200" cy="4114800"/>
          </a:xfrm>
        </p:spPr>
        <p:txBody>
          <a:bodyPr/>
          <a:lstStyle/>
          <a:p>
            <a:r>
              <a:rPr lang="en-GB" altLang="en-US"/>
              <a:t>This identifies the specific data to be recorded in the output file.  Information regarding displacements, forces, cracking, and temperatures can be selected by clicking the appropriate tab and specifying the particular information required.</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C58E9-3688-4063-B20C-45A971084821}" type="slidenum">
              <a:rPr lang="en-US" altLang="en-US"/>
              <a:pPr/>
              <a:t>80</a:t>
            </a:fld>
            <a:endParaRPr lang="en-US" altLang="en-US"/>
          </a:p>
        </p:txBody>
      </p:sp>
      <p:sp>
        <p:nvSpPr>
          <p:cNvPr id="176130" name="Rectangle 2"/>
          <p:cNvSpPr>
            <a:spLocks noRot="1" noChangeArrowheads="1" noTextEdit="1"/>
          </p:cNvSpPr>
          <p:nvPr>
            <p:ph type="sldImg"/>
          </p:nvPr>
        </p:nvSpPr>
        <p:spPr>
          <a:ln/>
        </p:spPr>
      </p:sp>
      <p:sp>
        <p:nvSpPr>
          <p:cNvPr id="176131" name="Rectangle 3"/>
          <p:cNvSpPr>
            <a:spLocks noGrp="1" noChangeArrowheads="1"/>
          </p:cNvSpPr>
          <p:nvPr>
            <p:ph type="body" idx="1"/>
          </p:nvPr>
        </p:nvSpPr>
        <p:spPr>
          <a:xfrm>
            <a:off x="914400" y="4343400"/>
            <a:ext cx="5029200" cy="4114800"/>
          </a:xfrm>
        </p:spPr>
        <p:txBody>
          <a:bodyPr/>
          <a:lstStyle/>
          <a:p>
            <a:r>
              <a:rPr lang="en-GB" altLang="en-US"/>
              <a:t>These are optional selections associated with temporary file storage and it is recommended that the defaults are normally used.  </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296B31-A6E0-490F-88E7-F506CFE696A1}" type="slidenum">
              <a:rPr lang="en-US" altLang="en-US"/>
              <a:pPr/>
              <a:t>81</a:t>
            </a:fld>
            <a:endParaRPr lang="en-US" altLang="en-US"/>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a:xfrm>
            <a:off x="914400" y="4343400"/>
            <a:ext cx="5029200" cy="4114800"/>
          </a:xfrm>
        </p:spPr>
        <p:txBody>
          <a:bodyPr/>
          <a:lstStyle/>
          <a:p>
            <a:r>
              <a:rPr lang="en-GB" altLang="en-US"/>
              <a:t>These are optional selections and it is recommended that the defaults are normally used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2CE10-DB12-4149-9D78-0F9772B248C1}" type="slidenum">
              <a:rPr lang="en-US" altLang="en-US"/>
              <a:pPr/>
              <a:t>8</a:t>
            </a:fld>
            <a:endParaRPr lang="en-US" alt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a:xfrm>
            <a:off x="914400" y="4343400"/>
            <a:ext cx="5029200" cy="4114800"/>
          </a:xfrm>
        </p:spPr>
        <p:txBody>
          <a:bodyPr/>
          <a:lstStyle/>
          <a:p>
            <a:r>
              <a:rPr lang="en-GB" altLang="en-US" sz="1000" b="1"/>
              <a:t>Defining the Model – preliminary work before starting to run </a:t>
            </a:r>
            <a:r>
              <a:rPr lang="en-GB" altLang="en-US" sz="1000" b="1" i="1"/>
              <a:t>Vulcan</a:t>
            </a:r>
          </a:p>
          <a:p>
            <a:r>
              <a:rPr lang="en-GB" altLang="en-US" sz="1000"/>
              <a:t>The first stage of any structural fire engineering assessment is to define the model. </a:t>
            </a:r>
          </a:p>
          <a:p>
            <a:r>
              <a:rPr lang="en-GB" altLang="en-US" sz="1000"/>
              <a:t>This slide shows the actual floor plan of the building structure to be modelled.  Structural fire analysis is a complex process and computing times can be very long.  It is therefore common practice to model just part of the structure and impose appropriate boundary conditions to represent the effect of the remainder of the building on the analysed part.  In this case the full width of the building has been considered, but only half of the length.  The ‘cut’ in the middle of the building can then be treated as a line of symmetry.  </a:t>
            </a:r>
          </a:p>
          <a:p>
            <a:r>
              <a:rPr lang="en-GB" altLang="en-US" sz="1000"/>
              <a:t>(In more extensive buildings it may not be feasible to model even half of the building.  In such cases appropriate areas can often be identified as being representative ‘worst cases’ and suitable boundary conditions applied at the edges.</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D30401-C88E-4BF5-9093-876E57998B3E}" type="slidenum">
              <a:rPr lang="en-US" altLang="en-US"/>
              <a:pPr/>
              <a:t>82</a:t>
            </a:fld>
            <a:endParaRPr lang="en-US" altLang="en-US"/>
          </a:p>
        </p:txBody>
      </p:sp>
      <p:sp>
        <p:nvSpPr>
          <p:cNvPr id="180226" name="Rectangle 2"/>
          <p:cNvSpPr>
            <a:spLocks noRot="1" noChangeArrowheads="1" noTextEdit="1"/>
          </p:cNvSpPr>
          <p:nvPr>
            <p:ph type="sldImg"/>
          </p:nvPr>
        </p:nvSpPr>
        <p:spPr>
          <a:ln/>
        </p:spPr>
      </p:sp>
      <p:sp>
        <p:nvSpPr>
          <p:cNvPr id="180227" name="Rectangle 3"/>
          <p:cNvSpPr>
            <a:spLocks noGrp="1" noChangeArrowheads="1"/>
          </p:cNvSpPr>
          <p:nvPr>
            <p:ph type="body" idx="1"/>
          </p:nvPr>
        </p:nvSpPr>
        <p:spPr>
          <a:xfrm>
            <a:off x="914400" y="4343400"/>
            <a:ext cx="5029200" cy="4114800"/>
          </a:xfrm>
        </p:spPr>
        <p:txBody>
          <a:bodyPr/>
          <a:lstStyle/>
          <a:p>
            <a:r>
              <a:rPr lang="en-GB" altLang="en-US"/>
              <a:t>Once the input is complete and the required output has been specified the analysis can start.  This is done by selecting the ‘Analysis’ menu and clicking ‘Go’.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232FA-2BF3-4DD6-B7F2-C3447C65AAD5}" type="slidenum">
              <a:rPr lang="en-US" altLang="en-US"/>
              <a:pPr/>
              <a:t>9</a:t>
            </a:fld>
            <a:endParaRPr lang="en-US" alt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xfrm>
            <a:off x="914400" y="4343400"/>
            <a:ext cx="5029200" cy="4114800"/>
          </a:xfrm>
        </p:spPr>
        <p:txBody>
          <a:bodyPr/>
          <a:lstStyle/>
          <a:p>
            <a:r>
              <a:rPr lang="en-GB" altLang="en-US" b="1"/>
              <a:t>Defining the Model – preliminary work before starting to run </a:t>
            </a:r>
            <a:r>
              <a:rPr lang="en-GB" altLang="en-US" b="1" i="1"/>
              <a:t>Vulcan</a:t>
            </a:r>
            <a:endParaRPr lang="en-GB" altLang="en-US"/>
          </a:p>
          <a:p>
            <a:r>
              <a:rPr lang="en-GB" altLang="en-US"/>
              <a:t>There are many consideration within this process but the most important ones include:</a:t>
            </a:r>
          </a:p>
          <a:p>
            <a:r>
              <a:rPr lang="en-GB" altLang="en-US"/>
              <a:t>The performance requirements (e.g. fire resistance period) will be defined prior to starting the fire engineering analysis.</a:t>
            </a:r>
          </a:p>
          <a:p>
            <a:r>
              <a:rPr lang="en-GB" altLang="en-US"/>
              <a:t>The next step is to determine how much of the structure needs to be modelled in order to accurately represent the fire performance of the structure as a whole, and whether symmetry will be used to minimise the computation demands.</a:t>
            </a:r>
          </a:p>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D6EF7741-5CE4-47C4-AE07-0710D01E807B}" type="slidenum">
              <a:rPr lang="en-US" altLang="en-US"/>
              <a:pPr/>
              <a:t>‹#›</a:t>
            </a:fld>
            <a:endParaRPr lang="en-US" altLang="en-US"/>
          </a:p>
        </p:txBody>
      </p:sp>
    </p:spTree>
    <p:extLst>
      <p:ext uri="{BB962C8B-B14F-4D97-AF65-F5344CB8AC3E}">
        <p14:creationId xmlns:p14="http://schemas.microsoft.com/office/powerpoint/2010/main" val="53499035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7C7F50A8-8E51-4910-ADCC-625D574E864C}" type="slidenum">
              <a:rPr lang="en-US" altLang="en-US"/>
              <a:pPr/>
              <a:t>‹#›</a:t>
            </a:fld>
            <a:endParaRPr lang="en-US" altLang="en-US"/>
          </a:p>
        </p:txBody>
      </p:sp>
    </p:spTree>
    <p:extLst>
      <p:ext uri="{BB962C8B-B14F-4D97-AF65-F5344CB8AC3E}">
        <p14:creationId xmlns:p14="http://schemas.microsoft.com/office/powerpoint/2010/main" val="31347439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274638"/>
            <a:ext cx="2108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175375"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1E8AA12C-DB03-45A6-9ED1-5D947C3B0FF3}" type="slidenum">
              <a:rPr lang="en-US" altLang="en-US"/>
              <a:pPr/>
              <a:t>‹#›</a:t>
            </a:fld>
            <a:endParaRPr lang="en-US" altLang="en-US"/>
          </a:p>
        </p:txBody>
      </p:sp>
    </p:spTree>
    <p:extLst>
      <p:ext uri="{BB962C8B-B14F-4D97-AF65-F5344CB8AC3E}">
        <p14:creationId xmlns:p14="http://schemas.microsoft.com/office/powerpoint/2010/main" val="121159589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779838" y="274638"/>
            <a:ext cx="5113337"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Online Image Placeholder 3"/>
          <p:cNvSpPr>
            <a:spLocks noGrp="1"/>
          </p:cNvSpPr>
          <p:nvPr>
            <p:ph type="clipArt" sz="half" idx="2"/>
          </p:nvPr>
        </p:nvSpPr>
        <p:spPr>
          <a:xfrm>
            <a:off x="4648200" y="1600200"/>
            <a:ext cx="4038600" cy="4525963"/>
          </a:xfrm>
        </p:spPr>
        <p:txBody>
          <a:bodyPr/>
          <a:lstStyle/>
          <a:p>
            <a:endParaRPr lang="en-GB"/>
          </a:p>
        </p:txBody>
      </p:sp>
      <p:sp>
        <p:nvSpPr>
          <p:cNvPr id="5" name="Footer Placeholder 4"/>
          <p:cNvSpPr>
            <a:spLocks noGrp="1"/>
          </p:cNvSpPr>
          <p:nvPr>
            <p:ph type="ftr" sz="quarter" idx="10"/>
          </p:nvPr>
        </p:nvSpPr>
        <p:spPr>
          <a:xfrm>
            <a:off x="250825" y="6597650"/>
            <a:ext cx="2895600" cy="26035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7010400" y="6597650"/>
            <a:ext cx="2133600" cy="260350"/>
          </a:xfrm>
        </p:spPr>
        <p:txBody>
          <a:bodyPr/>
          <a:lstStyle>
            <a:lvl1pPr>
              <a:defRPr/>
            </a:lvl1pPr>
          </a:lstStyle>
          <a:p>
            <a:fld id="{ABB2818E-8E58-480B-AB3F-14F85E91E938}" type="slidenum">
              <a:rPr lang="en-US" altLang="en-US"/>
              <a:pPr/>
              <a:t>‹#›</a:t>
            </a:fld>
            <a:endParaRPr lang="en-US" altLang="en-US"/>
          </a:p>
        </p:txBody>
      </p:sp>
    </p:spTree>
    <p:extLst>
      <p:ext uri="{BB962C8B-B14F-4D97-AF65-F5344CB8AC3E}">
        <p14:creationId xmlns:p14="http://schemas.microsoft.com/office/powerpoint/2010/main" val="31937785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C79264A8-20F3-4D65-AC7F-F7331107E686}" type="slidenum">
              <a:rPr lang="en-US" altLang="en-US"/>
              <a:pPr/>
              <a:t>‹#›</a:t>
            </a:fld>
            <a:endParaRPr lang="en-US" altLang="en-US"/>
          </a:p>
        </p:txBody>
      </p:sp>
    </p:spTree>
    <p:extLst>
      <p:ext uri="{BB962C8B-B14F-4D97-AF65-F5344CB8AC3E}">
        <p14:creationId xmlns:p14="http://schemas.microsoft.com/office/powerpoint/2010/main" val="39368689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1AD45C87-F2AF-40A9-922B-48AD32C38173}" type="slidenum">
              <a:rPr lang="en-US" altLang="en-US"/>
              <a:pPr/>
              <a:t>‹#›</a:t>
            </a:fld>
            <a:endParaRPr lang="en-US" altLang="en-US"/>
          </a:p>
        </p:txBody>
      </p:sp>
    </p:spTree>
    <p:extLst>
      <p:ext uri="{BB962C8B-B14F-4D97-AF65-F5344CB8AC3E}">
        <p14:creationId xmlns:p14="http://schemas.microsoft.com/office/powerpoint/2010/main" val="18181956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746C48A2-2B48-4F2F-A149-755DB6B5005B}" type="slidenum">
              <a:rPr lang="en-US" altLang="en-US"/>
              <a:pPr/>
              <a:t>‹#›</a:t>
            </a:fld>
            <a:endParaRPr lang="en-US" altLang="en-US"/>
          </a:p>
        </p:txBody>
      </p:sp>
    </p:spTree>
    <p:extLst>
      <p:ext uri="{BB962C8B-B14F-4D97-AF65-F5344CB8AC3E}">
        <p14:creationId xmlns:p14="http://schemas.microsoft.com/office/powerpoint/2010/main" val="14333565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07B68B74-33F1-4985-A280-CB0FA5CF50D4}" type="slidenum">
              <a:rPr lang="en-US" altLang="en-US"/>
              <a:pPr/>
              <a:t>‹#›</a:t>
            </a:fld>
            <a:endParaRPr lang="en-US" altLang="en-US"/>
          </a:p>
        </p:txBody>
      </p:sp>
    </p:spTree>
    <p:extLst>
      <p:ext uri="{BB962C8B-B14F-4D97-AF65-F5344CB8AC3E}">
        <p14:creationId xmlns:p14="http://schemas.microsoft.com/office/powerpoint/2010/main" val="4667428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8D6A39D7-81E6-4BD0-BFFE-41E723658875}" type="slidenum">
              <a:rPr lang="en-US" altLang="en-US"/>
              <a:pPr/>
              <a:t>‹#›</a:t>
            </a:fld>
            <a:endParaRPr lang="en-US" altLang="en-US"/>
          </a:p>
        </p:txBody>
      </p:sp>
    </p:spTree>
    <p:extLst>
      <p:ext uri="{BB962C8B-B14F-4D97-AF65-F5344CB8AC3E}">
        <p14:creationId xmlns:p14="http://schemas.microsoft.com/office/powerpoint/2010/main" val="4235773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361F3E89-86E7-4B3B-B90C-82EE06982963}" type="slidenum">
              <a:rPr lang="en-US" altLang="en-US"/>
              <a:pPr/>
              <a:t>‹#›</a:t>
            </a:fld>
            <a:endParaRPr lang="en-US" altLang="en-US"/>
          </a:p>
        </p:txBody>
      </p:sp>
    </p:spTree>
    <p:extLst>
      <p:ext uri="{BB962C8B-B14F-4D97-AF65-F5344CB8AC3E}">
        <p14:creationId xmlns:p14="http://schemas.microsoft.com/office/powerpoint/2010/main" val="209430446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D5F7D7DB-F515-4453-84D9-3E022FE735DF}" type="slidenum">
              <a:rPr lang="en-US" altLang="en-US"/>
              <a:pPr/>
              <a:t>‹#›</a:t>
            </a:fld>
            <a:endParaRPr lang="en-US" altLang="en-US"/>
          </a:p>
        </p:txBody>
      </p:sp>
    </p:spTree>
    <p:extLst>
      <p:ext uri="{BB962C8B-B14F-4D97-AF65-F5344CB8AC3E}">
        <p14:creationId xmlns:p14="http://schemas.microsoft.com/office/powerpoint/2010/main" val="31616097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BB925E9F-D8FF-4692-934E-15956EEE76A5}" type="slidenum">
              <a:rPr lang="en-US" altLang="en-US"/>
              <a:pPr/>
              <a:t>‹#›</a:t>
            </a:fld>
            <a:endParaRPr lang="en-US" altLang="en-US"/>
          </a:p>
        </p:txBody>
      </p:sp>
    </p:spTree>
    <p:extLst>
      <p:ext uri="{BB962C8B-B14F-4D97-AF65-F5344CB8AC3E}">
        <p14:creationId xmlns:p14="http://schemas.microsoft.com/office/powerpoint/2010/main" val="34659334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779838" y="274638"/>
            <a:ext cx="51133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4100" name="Rectangle 4"/>
          <p:cNvSpPr>
            <a:spLocks noGrp="1" noChangeArrowheads="1"/>
          </p:cNvSpPr>
          <p:nvPr>
            <p:ph type="ftr" sz="quarter" idx="3"/>
          </p:nvPr>
        </p:nvSpPr>
        <p:spPr bwMode="auto">
          <a:xfrm>
            <a:off x="250825" y="6597650"/>
            <a:ext cx="2895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990000"/>
                </a:solidFill>
              </a:defRPr>
            </a:lvl1pPr>
          </a:lstStyle>
          <a:p>
            <a:endParaRPr lang="en-US" altLang="en-US"/>
          </a:p>
        </p:txBody>
      </p:sp>
      <p:sp>
        <p:nvSpPr>
          <p:cNvPr id="4101" name="Rectangle 5"/>
          <p:cNvSpPr>
            <a:spLocks noGrp="1" noChangeArrowheads="1"/>
          </p:cNvSpPr>
          <p:nvPr>
            <p:ph type="sldNum" sz="quarter" idx="4"/>
          </p:nvPr>
        </p:nvSpPr>
        <p:spPr bwMode="auto">
          <a:xfrm>
            <a:off x="7010400" y="6597650"/>
            <a:ext cx="2133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990000"/>
                </a:solidFill>
              </a:defRPr>
            </a:lvl1pPr>
          </a:lstStyle>
          <a:p>
            <a:fld id="{8A07FD32-2630-47EC-B389-CC183C284A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txStyles>
    <p:titleStyle>
      <a:lvl1pPr algn="r" rtl="0" fontAlgn="base">
        <a:spcBef>
          <a:spcPct val="0"/>
        </a:spcBef>
        <a:spcAft>
          <a:spcPct val="0"/>
        </a:spcAft>
        <a:defRPr sz="2400" b="1" kern="1200">
          <a:solidFill>
            <a:schemeClr val="bg1"/>
          </a:solidFill>
          <a:latin typeface="+mj-lt"/>
          <a:ea typeface="+mj-ea"/>
          <a:cs typeface="+mj-cs"/>
        </a:defRPr>
      </a:lvl1pPr>
      <a:lvl2pPr algn="r" rtl="0" fontAlgn="base">
        <a:spcBef>
          <a:spcPct val="0"/>
        </a:spcBef>
        <a:spcAft>
          <a:spcPct val="0"/>
        </a:spcAft>
        <a:defRPr sz="2400" b="1">
          <a:solidFill>
            <a:schemeClr val="bg1"/>
          </a:solidFill>
          <a:latin typeface="Century Gothic" panose="020B0502020202020204" pitchFamily="34" charset="0"/>
        </a:defRPr>
      </a:lvl2pPr>
      <a:lvl3pPr algn="r" rtl="0" fontAlgn="base">
        <a:spcBef>
          <a:spcPct val="0"/>
        </a:spcBef>
        <a:spcAft>
          <a:spcPct val="0"/>
        </a:spcAft>
        <a:defRPr sz="2400" b="1">
          <a:solidFill>
            <a:schemeClr val="bg1"/>
          </a:solidFill>
          <a:latin typeface="Century Gothic" panose="020B0502020202020204" pitchFamily="34" charset="0"/>
        </a:defRPr>
      </a:lvl3pPr>
      <a:lvl4pPr algn="r" rtl="0" fontAlgn="base">
        <a:spcBef>
          <a:spcPct val="0"/>
        </a:spcBef>
        <a:spcAft>
          <a:spcPct val="0"/>
        </a:spcAft>
        <a:defRPr sz="2400" b="1">
          <a:solidFill>
            <a:schemeClr val="bg1"/>
          </a:solidFill>
          <a:latin typeface="Century Gothic" panose="020B0502020202020204" pitchFamily="34" charset="0"/>
        </a:defRPr>
      </a:lvl4pPr>
      <a:lvl5pPr algn="r" rtl="0" fontAlgn="base">
        <a:spcBef>
          <a:spcPct val="0"/>
        </a:spcBef>
        <a:spcAft>
          <a:spcPct val="0"/>
        </a:spcAft>
        <a:defRPr sz="2400" b="1">
          <a:solidFill>
            <a:schemeClr val="bg1"/>
          </a:solidFill>
          <a:latin typeface="Century Gothic" panose="020B0502020202020204" pitchFamily="34" charset="0"/>
        </a:defRPr>
      </a:lvl5pPr>
      <a:lvl6pPr marL="457200" algn="r" rtl="0" fontAlgn="base">
        <a:spcBef>
          <a:spcPct val="0"/>
        </a:spcBef>
        <a:spcAft>
          <a:spcPct val="0"/>
        </a:spcAft>
        <a:defRPr sz="2400" b="1">
          <a:solidFill>
            <a:schemeClr val="bg1"/>
          </a:solidFill>
          <a:latin typeface="Century Gothic" panose="020B0502020202020204" pitchFamily="34" charset="0"/>
        </a:defRPr>
      </a:lvl6pPr>
      <a:lvl7pPr marL="914400" algn="r" rtl="0" fontAlgn="base">
        <a:spcBef>
          <a:spcPct val="0"/>
        </a:spcBef>
        <a:spcAft>
          <a:spcPct val="0"/>
        </a:spcAft>
        <a:defRPr sz="2400" b="1">
          <a:solidFill>
            <a:schemeClr val="bg1"/>
          </a:solidFill>
          <a:latin typeface="Century Gothic" panose="020B0502020202020204" pitchFamily="34" charset="0"/>
        </a:defRPr>
      </a:lvl7pPr>
      <a:lvl8pPr marL="1371600" algn="r" rtl="0" fontAlgn="base">
        <a:spcBef>
          <a:spcPct val="0"/>
        </a:spcBef>
        <a:spcAft>
          <a:spcPct val="0"/>
        </a:spcAft>
        <a:defRPr sz="2400" b="1">
          <a:solidFill>
            <a:schemeClr val="bg1"/>
          </a:solidFill>
          <a:latin typeface="Century Gothic" panose="020B0502020202020204" pitchFamily="34" charset="0"/>
        </a:defRPr>
      </a:lvl8pPr>
      <a:lvl9pPr marL="1828800" algn="r" rtl="0" fontAlgn="base">
        <a:spcBef>
          <a:spcPct val="0"/>
        </a:spcBef>
        <a:spcAft>
          <a:spcPct val="0"/>
        </a:spcAft>
        <a:defRPr sz="2400" b="1">
          <a:solidFill>
            <a:schemeClr val="bg1"/>
          </a:solidFill>
          <a:latin typeface="Century Gothic" panose="020B0502020202020204" pitchFamily="34" charset="0"/>
        </a:defRPr>
      </a:lvl9pPr>
    </p:titleStyle>
    <p:bodyStyle>
      <a:lvl1pPr marL="342900" indent="-342900" algn="l" rtl="0" fontAlgn="base">
        <a:spcBef>
          <a:spcPct val="20000"/>
        </a:spcBef>
        <a:spcAft>
          <a:spcPct val="0"/>
        </a:spcAft>
        <a:buChar char="•"/>
        <a:defRPr sz="2400" b="1" kern="1200">
          <a:solidFill>
            <a:schemeClr val="tx1"/>
          </a:solidFill>
          <a:latin typeface="+mn-lt"/>
          <a:ea typeface="+mn-ea"/>
          <a:cs typeface="+mn-cs"/>
        </a:defRPr>
      </a:lvl1pPr>
      <a:lvl2pPr marL="742950" indent="-285750" algn="l" rtl="0" fontAlgn="base">
        <a:spcBef>
          <a:spcPct val="20000"/>
        </a:spcBef>
        <a:spcAft>
          <a:spcPct val="0"/>
        </a:spcAft>
        <a:buChar char="•"/>
        <a:defRPr sz="2000" b="1"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Arial" panose="020B0604020202020204" pitchFamily="34" charset="0"/>
          <a:ea typeface="+mn-ea"/>
          <a:cs typeface="+mn-cs"/>
        </a:defRPr>
      </a:lvl3pPr>
      <a:lvl4pPr marL="1600200" indent="-2286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11138" y="219075"/>
            <a:ext cx="2890837" cy="784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3" name="Rectangle 3"/>
          <p:cNvSpPr>
            <a:spLocks noChangeArrowheads="1"/>
          </p:cNvSpPr>
          <p:nvPr/>
        </p:nvSpPr>
        <p:spPr bwMode="auto">
          <a:xfrm>
            <a:off x="755650" y="3357563"/>
            <a:ext cx="77724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b="1">
                <a:solidFill>
                  <a:schemeClr val="bg1"/>
                </a:solidFill>
                <a:latin typeface="Century Gothic" panose="020B0502020202020204" pitchFamily="34" charset="0"/>
              </a:defRPr>
            </a:lvl1pPr>
            <a:lvl2pPr algn="r">
              <a:defRPr sz="2400" b="1">
                <a:solidFill>
                  <a:schemeClr val="bg1"/>
                </a:solidFill>
                <a:latin typeface="Century Gothic" panose="020B0502020202020204" pitchFamily="34" charset="0"/>
              </a:defRPr>
            </a:lvl2pPr>
            <a:lvl3pPr algn="r">
              <a:defRPr sz="2400" b="1">
                <a:solidFill>
                  <a:schemeClr val="bg1"/>
                </a:solidFill>
                <a:latin typeface="Century Gothic" panose="020B0502020202020204" pitchFamily="34" charset="0"/>
              </a:defRPr>
            </a:lvl3pPr>
            <a:lvl4pPr algn="r">
              <a:defRPr sz="2400" b="1">
                <a:solidFill>
                  <a:schemeClr val="bg1"/>
                </a:solidFill>
                <a:latin typeface="Century Gothic" panose="020B0502020202020204" pitchFamily="34" charset="0"/>
              </a:defRPr>
            </a:lvl4pPr>
            <a:lvl5pPr algn="r">
              <a:defRPr sz="2400" b="1">
                <a:solidFill>
                  <a:schemeClr val="bg1"/>
                </a:solidFill>
                <a:latin typeface="Century Gothic" panose="020B0502020202020204" pitchFamily="34" charset="0"/>
              </a:defRPr>
            </a:lvl5pPr>
            <a:lvl6pPr marL="457200" algn="r" fontAlgn="base">
              <a:spcBef>
                <a:spcPct val="0"/>
              </a:spcBef>
              <a:spcAft>
                <a:spcPct val="0"/>
              </a:spcAft>
              <a:defRPr sz="2400" b="1">
                <a:solidFill>
                  <a:schemeClr val="bg1"/>
                </a:solidFill>
                <a:latin typeface="Century Gothic" panose="020B0502020202020204" pitchFamily="34" charset="0"/>
              </a:defRPr>
            </a:lvl6pPr>
            <a:lvl7pPr marL="914400" algn="r" fontAlgn="base">
              <a:spcBef>
                <a:spcPct val="0"/>
              </a:spcBef>
              <a:spcAft>
                <a:spcPct val="0"/>
              </a:spcAft>
              <a:defRPr sz="2400" b="1">
                <a:solidFill>
                  <a:schemeClr val="bg1"/>
                </a:solidFill>
                <a:latin typeface="Century Gothic" panose="020B0502020202020204" pitchFamily="34" charset="0"/>
              </a:defRPr>
            </a:lvl7pPr>
            <a:lvl8pPr marL="1371600" algn="r" fontAlgn="base">
              <a:spcBef>
                <a:spcPct val="0"/>
              </a:spcBef>
              <a:spcAft>
                <a:spcPct val="0"/>
              </a:spcAft>
              <a:defRPr sz="2400" b="1">
                <a:solidFill>
                  <a:schemeClr val="bg1"/>
                </a:solidFill>
                <a:latin typeface="Century Gothic" panose="020B0502020202020204" pitchFamily="34" charset="0"/>
              </a:defRPr>
            </a:lvl8pPr>
            <a:lvl9pPr marL="1828800" algn="r" fontAlgn="base">
              <a:spcBef>
                <a:spcPct val="0"/>
              </a:spcBef>
              <a:spcAft>
                <a:spcPct val="0"/>
              </a:spcAft>
              <a:defRPr sz="2400" b="1">
                <a:solidFill>
                  <a:schemeClr val="bg1"/>
                </a:solidFill>
                <a:latin typeface="Century Gothic" panose="020B0502020202020204" pitchFamily="34" charset="0"/>
              </a:defRPr>
            </a:lvl9pPr>
          </a:lstStyle>
          <a:p>
            <a:pPr algn="ctr"/>
            <a:r>
              <a:rPr lang="en-US" altLang="en-US" sz="2900">
                <a:solidFill>
                  <a:schemeClr val="tx1"/>
                </a:solidFill>
              </a:rPr>
              <a:t>Demonstration of</a:t>
            </a:r>
            <a:r>
              <a:rPr lang="en-US" altLang="en-US" sz="2900"/>
              <a:t> </a:t>
            </a:r>
            <a:r>
              <a:rPr lang="en-US" altLang="en-US" sz="2900">
                <a:solidFill>
                  <a:srgbClr val="CC0000"/>
                </a:solidFill>
              </a:rPr>
              <a:t>Vulcan</a:t>
            </a:r>
            <a:r>
              <a:rPr lang="en-US" altLang="en-US" sz="2900"/>
              <a:t> </a:t>
            </a:r>
            <a:r>
              <a:rPr lang="en-US" altLang="en-US" sz="2900">
                <a:solidFill>
                  <a:schemeClr val="tx1"/>
                </a:solidFill>
              </a:rPr>
              <a:t>Software</a:t>
            </a:r>
            <a:endParaRPr lang="en-US" altLang="en-US">
              <a:solidFill>
                <a:schemeClr val="tx1"/>
              </a:solidFill>
            </a:endParaRPr>
          </a:p>
        </p:txBody>
      </p:sp>
      <p:sp>
        <p:nvSpPr>
          <p:cNvPr id="15364" name="Rectangle 4"/>
          <p:cNvSpPr>
            <a:spLocks noGrp="1" noChangeArrowheads="1"/>
          </p:cNvSpPr>
          <p:nvPr>
            <p:ph type="subTitle" idx="1"/>
          </p:nvPr>
        </p:nvSpPr>
        <p:spPr>
          <a:xfrm>
            <a:off x="1295400" y="3505200"/>
            <a:ext cx="6400800" cy="1752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b="0"/>
              <a:t> </a:t>
            </a:r>
          </a:p>
          <a:p>
            <a:endParaRPr lang="en-US" altLang="en-US" b="0"/>
          </a:p>
          <a:p>
            <a:endParaRPr lang="en-US" altLang="en-US" b="0"/>
          </a:p>
          <a:p>
            <a:endParaRPr lang="en-US" altLang="en-US" b="0"/>
          </a:p>
          <a:p>
            <a:endParaRPr lang="en-US"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Building Dimensions</a:t>
            </a:r>
            <a:br>
              <a:rPr lang="en-US" altLang="en-US"/>
            </a:br>
            <a:r>
              <a:rPr lang="en-US" altLang="en-US"/>
              <a:t> </a:t>
            </a:r>
            <a:r>
              <a:rPr lang="en-US" altLang="en-US" sz="1600"/>
              <a:t>Define Protection</a:t>
            </a:r>
            <a:endParaRPr lang="en-US" altLang="en-US"/>
          </a:p>
        </p:txBody>
      </p:sp>
      <p:pic>
        <p:nvPicPr>
          <p:cNvPr id="33796" name="Picture 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50024" b="12764"/>
          <a:stretch>
            <a:fillRect/>
          </a:stretch>
        </p:blipFill>
        <p:spPr bwMode="auto">
          <a:xfrm>
            <a:off x="2041525" y="2344738"/>
            <a:ext cx="6981825"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Group 5"/>
          <p:cNvGrpSpPr>
            <a:grpSpLocks/>
          </p:cNvGrpSpPr>
          <p:nvPr/>
        </p:nvGrpSpPr>
        <p:grpSpPr bwMode="auto">
          <a:xfrm>
            <a:off x="3006725" y="2576513"/>
            <a:ext cx="2336800" cy="2649537"/>
            <a:chOff x="1854" y="1623"/>
            <a:chExt cx="1472" cy="1669"/>
          </a:xfrm>
        </p:grpSpPr>
        <p:grpSp>
          <p:nvGrpSpPr>
            <p:cNvPr id="33798" name="Group 6"/>
            <p:cNvGrpSpPr>
              <a:grpSpLocks/>
            </p:cNvGrpSpPr>
            <p:nvPr/>
          </p:nvGrpSpPr>
          <p:grpSpPr bwMode="auto">
            <a:xfrm>
              <a:off x="1854" y="1623"/>
              <a:ext cx="80" cy="106"/>
              <a:chOff x="2190" y="1371"/>
              <a:chExt cx="80" cy="106"/>
            </a:xfrm>
          </p:grpSpPr>
          <p:sp>
            <p:nvSpPr>
              <p:cNvPr id="33799" name="Line 7"/>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00" name="Line 8"/>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01" name="Line 9"/>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3802" name="Group 10"/>
            <p:cNvGrpSpPr>
              <a:grpSpLocks/>
            </p:cNvGrpSpPr>
            <p:nvPr/>
          </p:nvGrpSpPr>
          <p:grpSpPr bwMode="auto">
            <a:xfrm>
              <a:off x="2550" y="1623"/>
              <a:ext cx="80" cy="106"/>
              <a:chOff x="2190" y="1371"/>
              <a:chExt cx="80" cy="106"/>
            </a:xfrm>
          </p:grpSpPr>
          <p:sp>
            <p:nvSpPr>
              <p:cNvPr id="33803" name="Line 11"/>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04" name="Line 12"/>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05" name="Line 13"/>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3806" name="Group 14"/>
            <p:cNvGrpSpPr>
              <a:grpSpLocks/>
            </p:cNvGrpSpPr>
            <p:nvPr/>
          </p:nvGrpSpPr>
          <p:grpSpPr bwMode="auto">
            <a:xfrm>
              <a:off x="3234" y="1623"/>
              <a:ext cx="80" cy="106"/>
              <a:chOff x="2190" y="1371"/>
              <a:chExt cx="80" cy="106"/>
            </a:xfrm>
          </p:grpSpPr>
          <p:sp>
            <p:nvSpPr>
              <p:cNvPr id="33807" name="Line 15"/>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08" name="Line 16"/>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09" name="Line 17"/>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3810" name="Group 18"/>
            <p:cNvGrpSpPr>
              <a:grpSpLocks/>
            </p:cNvGrpSpPr>
            <p:nvPr/>
          </p:nvGrpSpPr>
          <p:grpSpPr bwMode="auto">
            <a:xfrm>
              <a:off x="1854" y="2307"/>
              <a:ext cx="80" cy="106"/>
              <a:chOff x="2190" y="1371"/>
              <a:chExt cx="80" cy="106"/>
            </a:xfrm>
          </p:grpSpPr>
          <p:sp>
            <p:nvSpPr>
              <p:cNvPr id="33811" name="Line 19"/>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12" name="Line 20"/>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13" name="Line 21"/>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3814" name="Group 22"/>
            <p:cNvGrpSpPr>
              <a:grpSpLocks/>
            </p:cNvGrpSpPr>
            <p:nvPr/>
          </p:nvGrpSpPr>
          <p:grpSpPr bwMode="auto">
            <a:xfrm>
              <a:off x="2550" y="2307"/>
              <a:ext cx="80" cy="106"/>
              <a:chOff x="2190" y="1371"/>
              <a:chExt cx="80" cy="106"/>
            </a:xfrm>
          </p:grpSpPr>
          <p:sp>
            <p:nvSpPr>
              <p:cNvPr id="33815" name="Line 23"/>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16" name="Line 24"/>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17" name="Line 25"/>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3818" name="Group 26"/>
            <p:cNvGrpSpPr>
              <a:grpSpLocks/>
            </p:cNvGrpSpPr>
            <p:nvPr/>
          </p:nvGrpSpPr>
          <p:grpSpPr bwMode="auto">
            <a:xfrm>
              <a:off x="3234" y="2307"/>
              <a:ext cx="80" cy="106"/>
              <a:chOff x="2190" y="1371"/>
              <a:chExt cx="80" cy="106"/>
            </a:xfrm>
          </p:grpSpPr>
          <p:sp>
            <p:nvSpPr>
              <p:cNvPr id="33819" name="Line 27"/>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20" name="Line 28"/>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21" name="Line 29"/>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3822" name="Group 30"/>
            <p:cNvGrpSpPr>
              <a:grpSpLocks/>
            </p:cNvGrpSpPr>
            <p:nvPr/>
          </p:nvGrpSpPr>
          <p:grpSpPr bwMode="auto">
            <a:xfrm>
              <a:off x="1866" y="3186"/>
              <a:ext cx="80" cy="106"/>
              <a:chOff x="2190" y="1371"/>
              <a:chExt cx="80" cy="106"/>
            </a:xfrm>
          </p:grpSpPr>
          <p:sp>
            <p:nvSpPr>
              <p:cNvPr id="33823" name="Line 31"/>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24" name="Line 32"/>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25" name="Line 33"/>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3826" name="Group 34"/>
            <p:cNvGrpSpPr>
              <a:grpSpLocks/>
            </p:cNvGrpSpPr>
            <p:nvPr/>
          </p:nvGrpSpPr>
          <p:grpSpPr bwMode="auto">
            <a:xfrm>
              <a:off x="2562" y="3186"/>
              <a:ext cx="80" cy="106"/>
              <a:chOff x="2190" y="1371"/>
              <a:chExt cx="80" cy="106"/>
            </a:xfrm>
          </p:grpSpPr>
          <p:sp>
            <p:nvSpPr>
              <p:cNvPr id="33827" name="Line 35"/>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28" name="Line 36"/>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29" name="Line 37"/>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3830" name="Group 38"/>
            <p:cNvGrpSpPr>
              <a:grpSpLocks/>
            </p:cNvGrpSpPr>
            <p:nvPr/>
          </p:nvGrpSpPr>
          <p:grpSpPr bwMode="auto">
            <a:xfrm>
              <a:off x="3246" y="3186"/>
              <a:ext cx="80" cy="106"/>
              <a:chOff x="2190" y="1371"/>
              <a:chExt cx="80" cy="106"/>
            </a:xfrm>
          </p:grpSpPr>
          <p:sp>
            <p:nvSpPr>
              <p:cNvPr id="33831" name="Line 39"/>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32" name="Line 40"/>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33" name="Line 41"/>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33834" name="Group 42"/>
          <p:cNvGrpSpPr>
            <a:grpSpLocks/>
          </p:cNvGrpSpPr>
          <p:nvPr/>
        </p:nvGrpSpPr>
        <p:grpSpPr bwMode="auto">
          <a:xfrm>
            <a:off x="3074988" y="2640013"/>
            <a:ext cx="2792412" cy="2530475"/>
            <a:chOff x="1897" y="1663"/>
            <a:chExt cx="1759" cy="1594"/>
          </a:xfrm>
        </p:grpSpPr>
        <p:sp>
          <p:nvSpPr>
            <p:cNvPr id="33835" name="Line 43"/>
            <p:cNvSpPr>
              <a:spLocks noChangeShapeType="1"/>
            </p:cNvSpPr>
            <p:nvPr/>
          </p:nvSpPr>
          <p:spPr bwMode="auto">
            <a:xfrm>
              <a:off x="1934" y="1679"/>
              <a:ext cx="616"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36" name="Line 44"/>
            <p:cNvSpPr>
              <a:spLocks noChangeShapeType="1"/>
            </p:cNvSpPr>
            <p:nvPr/>
          </p:nvSpPr>
          <p:spPr bwMode="auto">
            <a:xfrm>
              <a:off x="2642" y="1671"/>
              <a:ext cx="616"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37" name="Line 45"/>
            <p:cNvSpPr>
              <a:spLocks noChangeShapeType="1"/>
            </p:cNvSpPr>
            <p:nvPr/>
          </p:nvSpPr>
          <p:spPr bwMode="auto">
            <a:xfrm>
              <a:off x="3326" y="1663"/>
              <a:ext cx="33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38" name="Line 46"/>
            <p:cNvSpPr>
              <a:spLocks noChangeShapeType="1"/>
            </p:cNvSpPr>
            <p:nvPr/>
          </p:nvSpPr>
          <p:spPr bwMode="auto">
            <a:xfrm>
              <a:off x="1934" y="3257"/>
              <a:ext cx="616"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39" name="Line 47"/>
            <p:cNvSpPr>
              <a:spLocks noChangeShapeType="1"/>
            </p:cNvSpPr>
            <p:nvPr/>
          </p:nvSpPr>
          <p:spPr bwMode="auto">
            <a:xfrm>
              <a:off x="2642" y="3249"/>
              <a:ext cx="616"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40" name="Line 48"/>
            <p:cNvSpPr>
              <a:spLocks noChangeShapeType="1"/>
            </p:cNvSpPr>
            <p:nvPr/>
          </p:nvSpPr>
          <p:spPr bwMode="auto">
            <a:xfrm>
              <a:off x="3326" y="3241"/>
              <a:ext cx="33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41" name="Line 49"/>
            <p:cNvSpPr>
              <a:spLocks noChangeShapeType="1"/>
            </p:cNvSpPr>
            <p:nvPr/>
          </p:nvSpPr>
          <p:spPr bwMode="auto">
            <a:xfrm>
              <a:off x="1897" y="1767"/>
              <a:ext cx="0" cy="49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42" name="Line 50"/>
            <p:cNvSpPr>
              <a:spLocks noChangeShapeType="1"/>
            </p:cNvSpPr>
            <p:nvPr/>
          </p:nvSpPr>
          <p:spPr bwMode="auto">
            <a:xfrm>
              <a:off x="1903" y="2451"/>
              <a:ext cx="0" cy="699"/>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43" name="Line 51"/>
            <p:cNvSpPr>
              <a:spLocks noChangeShapeType="1"/>
            </p:cNvSpPr>
            <p:nvPr/>
          </p:nvSpPr>
          <p:spPr bwMode="auto">
            <a:xfrm>
              <a:off x="2590" y="1767"/>
              <a:ext cx="0" cy="49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44" name="Line 52"/>
            <p:cNvSpPr>
              <a:spLocks noChangeShapeType="1"/>
            </p:cNvSpPr>
            <p:nvPr/>
          </p:nvSpPr>
          <p:spPr bwMode="auto">
            <a:xfrm>
              <a:off x="2596" y="2451"/>
              <a:ext cx="0" cy="699"/>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45" name="Line 53"/>
            <p:cNvSpPr>
              <a:spLocks noChangeShapeType="1"/>
            </p:cNvSpPr>
            <p:nvPr/>
          </p:nvSpPr>
          <p:spPr bwMode="auto">
            <a:xfrm>
              <a:off x="3274" y="1767"/>
              <a:ext cx="0" cy="49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46" name="Line 54"/>
            <p:cNvSpPr>
              <a:spLocks noChangeShapeType="1"/>
            </p:cNvSpPr>
            <p:nvPr/>
          </p:nvSpPr>
          <p:spPr bwMode="auto">
            <a:xfrm>
              <a:off x="3280" y="2451"/>
              <a:ext cx="0" cy="699"/>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3847" name="Group 55"/>
          <p:cNvGrpSpPr>
            <a:grpSpLocks/>
          </p:cNvGrpSpPr>
          <p:nvPr/>
        </p:nvGrpSpPr>
        <p:grpSpPr bwMode="auto">
          <a:xfrm>
            <a:off x="3133725" y="2692400"/>
            <a:ext cx="2733675" cy="2438400"/>
            <a:chOff x="1934" y="1696"/>
            <a:chExt cx="1722" cy="1536"/>
          </a:xfrm>
        </p:grpSpPr>
        <p:sp>
          <p:nvSpPr>
            <p:cNvPr id="33848" name="Line 56"/>
            <p:cNvSpPr>
              <a:spLocks noChangeShapeType="1"/>
            </p:cNvSpPr>
            <p:nvPr/>
          </p:nvSpPr>
          <p:spPr bwMode="auto">
            <a:xfrm>
              <a:off x="1934" y="2370"/>
              <a:ext cx="61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49" name="Line 57"/>
            <p:cNvSpPr>
              <a:spLocks noChangeShapeType="1"/>
            </p:cNvSpPr>
            <p:nvPr/>
          </p:nvSpPr>
          <p:spPr bwMode="auto">
            <a:xfrm>
              <a:off x="2642" y="2362"/>
              <a:ext cx="61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50" name="Line 58"/>
            <p:cNvSpPr>
              <a:spLocks noChangeShapeType="1"/>
            </p:cNvSpPr>
            <p:nvPr/>
          </p:nvSpPr>
          <p:spPr bwMode="auto">
            <a:xfrm>
              <a:off x="3326" y="2354"/>
              <a:ext cx="33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51" name="Line 59"/>
            <p:cNvSpPr>
              <a:spLocks noChangeShapeType="1"/>
            </p:cNvSpPr>
            <p:nvPr/>
          </p:nvSpPr>
          <p:spPr bwMode="auto">
            <a:xfrm>
              <a:off x="2235" y="1711"/>
              <a:ext cx="0" cy="6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52" name="Line 60"/>
            <p:cNvSpPr>
              <a:spLocks noChangeShapeType="1"/>
            </p:cNvSpPr>
            <p:nvPr/>
          </p:nvSpPr>
          <p:spPr bwMode="auto">
            <a:xfrm>
              <a:off x="2235" y="2404"/>
              <a:ext cx="0" cy="82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53" name="Line 61"/>
            <p:cNvSpPr>
              <a:spLocks noChangeShapeType="1"/>
            </p:cNvSpPr>
            <p:nvPr/>
          </p:nvSpPr>
          <p:spPr bwMode="auto">
            <a:xfrm>
              <a:off x="2919" y="1711"/>
              <a:ext cx="0" cy="6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54" name="Line 62"/>
            <p:cNvSpPr>
              <a:spLocks noChangeShapeType="1"/>
            </p:cNvSpPr>
            <p:nvPr/>
          </p:nvSpPr>
          <p:spPr bwMode="auto">
            <a:xfrm>
              <a:off x="2919" y="2398"/>
              <a:ext cx="0" cy="82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55" name="Line 63"/>
            <p:cNvSpPr>
              <a:spLocks noChangeShapeType="1"/>
            </p:cNvSpPr>
            <p:nvPr/>
          </p:nvSpPr>
          <p:spPr bwMode="auto">
            <a:xfrm>
              <a:off x="3650" y="1696"/>
              <a:ext cx="0" cy="6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56" name="Line 64"/>
            <p:cNvSpPr>
              <a:spLocks noChangeShapeType="1"/>
            </p:cNvSpPr>
            <p:nvPr/>
          </p:nvSpPr>
          <p:spPr bwMode="auto">
            <a:xfrm>
              <a:off x="3650" y="2383"/>
              <a:ext cx="0" cy="82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3857" name="Group 65"/>
          <p:cNvGrpSpPr>
            <a:grpSpLocks/>
          </p:cNvGrpSpPr>
          <p:nvPr/>
        </p:nvGrpSpPr>
        <p:grpSpPr bwMode="auto">
          <a:xfrm>
            <a:off x="8318500" y="5943600"/>
            <a:ext cx="673100" cy="746125"/>
            <a:chOff x="5120" y="3728"/>
            <a:chExt cx="424" cy="470"/>
          </a:xfrm>
        </p:grpSpPr>
        <p:sp>
          <p:nvSpPr>
            <p:cNvPr id="33858" name="Line 66"/>
            <p:cNvSpPr>
              <a:spLocks noChangeShapeType="1"/>
            </p:cNvSpPr>
            <p:nvPr/>
          </p:nvSpPr>
          <p:spPr bwMode="auto">
            <a:xfrm flipV="1">
              <a:off x="5160" y="3878"/>
              <a:ext cx="0" cy="2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59" name="Line 67"/>
            <p:cNvSpPr>
              <a:spLocks noChangeShapeType="1"/>
            </p:cNvSpPr>
            <p:nvPr/>
          </p:nvSpPr>
          <p:spPr bwMode="auto">
            <a:xfrm>
              <a:off x="5160" y="4136"/>
              <a:ext cx="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60" name="Text Box 68"/>
            <p:cNvSpPr txBox="1">
              <a:spLocks noChangeArrowheads="1"/>
            </p:cNvSpPr>
            <p:nvPr/>
          </p:nvSpPr>
          <p:spPr bwMode="auto">
            <a:xfrm>
              <a:off x="5448" y="40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X</a:t>
              </a:r>
              <a:endParaRPr lang="en-GB" altLang="en-US" sz="1400" b="1">
                <a:latin typeface="Times New Roman" panose="02020603050405020304" pitchFamily="18" charset="0"/>
              </a:endParaRPr>
            </a:p>
          </p:txBody>
        </p:sp>
        <p:sp>
          <p:nvSpPr>
            <p:cNvPr id="33861" name="Text Box 69"/>
            <p:cNvSpPr txBox="1">
              <a:spLocks noChangeArrowheads="1"/>
            </p:cNvSpPr>
            <p:nvPr/>
          </p:nvSpPr>
          <p:spPr bwMode="auto">
            <a:xfrm>
              <a:off x="5120" y="3728"/>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Y</a:t>
              </a:r>
              <a:endParaRPr lang="en-GB" altLang="en-US" sz="1400" b="1">
                <a:latin typeface="Times New Roman" panose="02020603050405020304" pitchFamily="18" charset="0"/>
              </a:endParaRPr>
            </a:p>
          </p:txBody>
        </p:sp>
      </p:grpSp>
      <p:sp>
        <p:nvSpPr>
          <p:cNvPr id="33862" name="Text Box 70"/>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b="1"/>
              <a:t>2. Define Protection</a:t>
            </a:r>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38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3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Building Dimensions</a:t>
            </a:r>
            <a:br>
              <a:rPr lang="en-US" altLang="en-US"/>
            </a:br>
            <a:r>
              <a:rPr lang="en-US" altLang="en-US"/>
              <a:t> </a:t>
            </a:r>
            <a:r>
              <a:rPr lang="en-US" altLang="en-US" sz="1600"/>
              <a:t>Generate Grid</a:t>
            </a:r>
            <a:endParaRPr lang="en-US" altLang="en-US"/>
          </a:p>
        </p:txBody>
      </p:sp>
      <p:pic>
        <p:nvPicPr>
          <p:cNvPr id="35843" name="Picture 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5154" r="72357" b="19269"/>
          <a:stretch>
            <a:fillRect/>
          </a:stretch>
        </p:blipFill>
        <p:spPr bwMode="auto">
          <a:xfrm>
            <a:off x="2168525" y="1709738"/>
            <a:ext cx="5399088"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4" name="Group 4"/>
          <p:cNvGrpSpPr>
            <a:grpSpLocks/>
          </p:cNvGrpSpPr>
          <p:nvPr/>
        </p:nvGrpSpPr>
        <p:grpSpPr bwMode="auto">
          <a:xfrm>
            <a:off x="3175000" y="5816600"/>
            <a:ext cx="3530600" cy="796925"/>
            <a:chOff x="2000" y="3456"/>
            <a:chExt cx="2224" cy="502"/>
          </a:xfrm>
        </p:grpSpPr>
        <p:sp>
          <p:nvSpPr>
            <p:cNvPr id="35845" name="Line 5"/>
            <p:cNvSpPr>
              <a:spLocks noChangeShapeType="1"/>
            </p:cNvSpPr>
            <p:nvPr/>
          </p:nvSpPr>
          <p:spPr bwMode="auto">
            <a:xfrm>
              <a:off x="2304" y="3456"/>
              <a:ext cx="0" cy="5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46" name="Line 6"/>
            <p:cNvSpPr>
              <a:spLocks noChangeShapeType="1"/>
            </p:cNvSpPr>
            <p:nvPr/>
          </p:nvSpPr>
          <p:spPr bwMode="auto">
            <a:xfrm>
              <a:off x="3264" y="3456"/>
              <a:ext cx="0" cy="5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47" name="Line 7"/>
            <p:cNvSpPr>
              <a:spLocks noChangeShapeType="1"/>
            </p:cNvSpPr>
            <p:nvPr/>
          </p:nvSpPr>
          <p:spPr bwMode="auto">
            <a:xfrm>
              <a:off x="4224" y="3456"/>
              <a:ext cx="0" cy="5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48" name="Line 8"/>
            <p:cNvSpPr>
              <a:spLocks noChangeShapeType="1"/>
            </p:cNvSpPr>
            <p:nvPr/>
          </p:nvSpPr>
          <p:spPr bwMode="auto">
            <a:xfrm>
              <a:off x="2304" y="3910"/>
              <a:ext cx="96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49" name="Line 9"/>
            <p:cNvSpPr>
              <a:spLocks noChangeShapeType="1"/>
            </p:cNvSpPr>
            <p:nvPr/>
          </p:nvSpPr>
          <p:spPr bwMode="auto">
            <a:xfrm>
              <a:off x="3264" y="3910"/>
              <a:ext cx="96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50" name="Text Box 10"/>
            <p:cNvSpPr txBox="1">
              <a:spLocks noChangeArrowheads="1"/>
            </p:cNvSpPr>
            <p:nvPr/>
          </p:nvSpPr>
          <p:spPr bwMode="auto">
            <a:xfrm>
              <a:off x="2680" y="3800"/>
              <a:ext cx="272"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6.4m</a:t>
              </a:r>
              <a:endParaRPr lang="en-GB" altLang="en-US" sz="2400">
                <a:latin typeface="Times New Roman" panose="02020603050405020304" pitchFamily="18" charset="0"/>
              </a:endParaRPr>
            </a:p>
          </p:txBody>
        </p:sp>
        <p:sp>
          <p:nvSpPr>
            <p:cNvPr id="35851" name="Line 11"/>
            <p:cNvSpPr>
              <a:spLocks noChangeShapeType="1"/>
            </p:cNvSpPr>
            <p:nvPr/>
          </p:nvSpPr>
          <p:spPr bwMode="auto">
            <a:xfrm>
              <a:off x="2544" y="34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52" name="Line 12"/>
            <p:cNvSpPr>
              <a:spLocks noChangeShapeType="1"/>
            </p:cNvSpPr>
            <p:nvPr/>
          </p:nvSpPr>
          <p:spPr bwMode="auto">
            <a:xfrm>
              <a:off x="2784" y="34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53" name="Line 13"/>
            <p:cNvSpPr>
              <a:spLocks noChangeShapeType="1"/>
            </p:cNvSpPr>
            <p:nvPr/>
          </p:nvSpPr>
          <p:spPr bwMode="auto">
            <a:xfrm>
              <a:off x="3016" y="34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54" name="Line 14"/>
            <p:cNvSpPr>
              <a:spLocks noChangeShapeType="1"/>
            </p:cNvSpPr>
            <p:nvPr/>
          </p:nvSpPr>
          <p:spPr bwMode="auto">
            <a:xfrm>
              <a:off x="2304" y="3680"/>
              <a:ext cx="24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55" name="Line 15"/>
            <p:cNvSpPr>
              <a:spLocks noChangeShapeType="1"/>
            </p:cNvSpPr>
            <p:nvPr/>
          </p:nvSpPr>
          <p:spPr bwMode="auto">
            <a:xfrm>
              <a:off x="2544" y="3680"/>
              <a:ext cx="24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56" name="Line 16"/>
            <p:cNvSpPr>
              <a:spLocks noChangeShapeType="1"/>
            </p:cNvSpPr>
            <p:nvPr/>
          </p:nvSpPr>
          <p:spPr bwMode="auto">
            <a:xfrm>
              <a:off x="2784" y="3680"/>
              <a:ext cx="24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57" name="Line 17"/>
            <p:cNvSpPr>
              <a:spLocks noChangeShapeType="1"/>
            </p:cNvSpPr>
            <p:nvPr/>
          </p:nvSpPr>
          <p:spPr bwMode="auto">
            <a:xfrm>
              <a:off x="3024" y="3680"/>
              <a:ext cx="24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58" name="Line 18"/>
            <p:cNvSpPr>
              <a:spLocks noChangeShapeType="1"/>
            </p:cNvSpPr>
            <p:nvPr/>
          </p:nvSpPr>
          <p:spPr bwMode="auto">
            <a:xfrm flipH="1">
              <a:off x="2000" y="3680"/>
              <a:ext cx="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59" name="Text Box 19"/>
            <p:cNvSpPr txBox="1">
              <a:spLocks noChangeArrowheads="1"/>
            </p:cNvSpPr>
            <p:nvPr/>
          </p:nvSpPr>
          <p:spPr bwMode="auto">
            <a:xfrm>
              <a:off x="2000" y="3565"/>
              <a:ext cx="272"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1.6m</a:t>
              </a:r>
              <a:endParaRPr lang="en-GB" altLang="en-US" sz="2400">
                <a:latin typeface="Times New Roman" panose="02020603050405020304" pitchFamily="18" charset="0"/>
              </a:endParaRPr>
            </a:p>
          </p:txBody>
        </p:sp>
        <p:sp>
          <p:nvSpPr>
            <p:cNvPr id="35860" name="Line 20"/>
            <p:cNvSpPr>
              <a:spLocks noChangeShapeType="1"/>
            </p:cNvSpPr>
            <p:nvPr/>
          </p:nvSpPr>
          <p:spPr bwMode="auto">
            <a:xfrm>
              <a:off x="3736" y="34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61" name="Line 21"/>
            <p:cNvSpPr>
              <a:spLocks noChangeShapeType="1"/>
            </p:cNvSpPr>
            <p:nvPr/>
          </p:nvSpPr>
          <p:spPr bwMode="auto">
            <a:xfrm>
              <a:off x="3264" y="3680"/>
              <a:ext cx="472"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62" name="Line 22"/>
            <p:cNvSpPr>
              <a:spLocks noChangeShapeType="1"/>
            </p:cNvSpPr>
            <p:nvPr/>
          </p:nvSpPr>
          <p:spPr bwMode="auto">
            <a:xfrm>
              <a:off x="3736" y="3680"/>
              <a:ext cx="488"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63" name="Text Box 23"/>
            <p:cNvSpPr txBox="1">
              <a:spLocks noChangeArrowheads="1"/>
            </p:cNvSpPr>
            <p:nvPr/>
          </p:nvSpPr>
          <p:spPr bwMode="auto">
            <a:xfrm>
              <a:off x="3400" y="3565"/>
              <a:ext cx="272"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3.8m</a:t>
              </a:r>
              <a:endParaRPr lang="en-GB" altLang="en-US" sz="2400">
                <a:latin typeface="Times New Roman" panose="02020603050405020304" pitchFamily="18" charset="0"/>
              </a:endParaRPr>
            </a:p>
          </p:txBody>
        </p:sp>
        <p:sp>
          <p:nvSpPr>
            <p:cNvPr id="35864" name="Text Box 24"/>
            <p:cNvSpPr txBox="1">
              <a:spLocks noChangeArrowheads="1"/>
            </p:cNvSpPr>
            <p:nvPr/>
          </p:nvSpPr>
          <p:spPr bwMode="auto">
            <a:xfrm>
              <a:off x="3880" y="3565"/>
              <a:ext cx="272"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3.8m</a:t>
              </a:r>
              <a:endParaRPr lang="en-GB" altLang="en-US" sz="2400">
                <a:latin typeface="Times New Roman" panose="02020603050405020304" pitchFamily="18" charset="0"/>
              </a:endParaRPr>
            </a:p>
          </p:txBody>
        </p:sp>
        <p:sp>
          <p:nvSpPr>
            <p:cNvPr id="35865" name="Text Box 25"/>
            <p:cNvSpPr txBox="1">
              <a:spLocks noChangeArrowheads="1"/>
            </p:cNvSpPr>
            <p:nvPr/>
          </p:nvSpPr>
          <p:spPr bwMode="auto">
            <a:xfrm>
              <a:off x="3648" y="3800"/>
              <a:ext cx="272"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6.4m</a:t>
              </a:r>
              <a:endParaRPr lang="en-GB" altLang="en-US" sz="2400">
                <a:latin typeface="Times New Roman" panose="02020603050405020304" pitchFamily="18" charset="0"/>
              </a:endParaRPr>
            </a:p>
          </p:txBody>
        </p:sp>
      </p:grpSp>
      <p:sp>
        <p:nvSpPr>
          <p:cNvPr id="35866" name="Line 26"/>
          <p:cNvSpPr>
            <a:spLocks noChangeShapeType="1"/>
          </p:cNvSpPr>
          <p:nvPr/>
        </p:nvSpPr>
        <p:spPr bwMode="auto">
          <a:xfrm rot="-5400000">
            <a:off x="8070851" y="3008312"/>
            <a:ext cx="0" cy="796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67" name="Line 27"/>
          <p:cNvSpPr>
            <a:spLocks noChangeShapeType="1"/>
          </p:cNvSpPr>
          <p:nvPr/>
        </p:nvSpPr>
        <p:spPr bwMode="auto">
          <a:xfrm rot="-5400000">
            <a:off x="8070851" y="1484312"/>
            <a:ext cx="0" cy="796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68" name="Line 28"/>
          <p:cNvSpPr>
            <a:spLocks noChangeShapeType="1"/>
          </p:cNvSpPr>
          <p:nvPr/>
        </p:nvSpPr>
        <p:spPr bwMode="auto">
          <a:xfrm rot="-5400000">
            <a:off x="7631113" y="2644775"/>
            <a:ext cx="15240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69" name="Line 29"/>
          <p:cNvSpPr>
            <a:spLocks noChangeShapeType="1"/>
          </p:cNvSpPr>
          <p:nvPr/>
        </p:nvSpPr>
        <p:spPr bwMode="auto">
          <a:xfrm rot="-5400000">
            <a:off x="8070851" y="4970462"/>
            <a:ext cx="0" cy="796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70" name="Line 30"/>
          <p:cNvSpPr>
            <a:spLocks noChangeShapeType="1"/>
          </p:cNvSpPr>
          <p:nvPr/>
        </p:nvSpPr>
        <p:spPr bwMode="auto">
          <a:xfrm rot="-5400000">
            <a:off x="7412038" y="4387850"/>
            <a:ext cx="196215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71" name="Text Box 31"/>
          <p:cNvSpPr txBox="1">
            <a:spLocks noChangeArrowheads="1"/>
          </p:cNvSpPr>
          <p:nvPr/>
        </p:nvSpPr>
        <p:spPr bwMode="auto">
          <a:xfrm rot="-5400000">
            <a:off x="8031956" y="4231482"/>
            <a:ext cx="5556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8.2m</a:t>
            </a:r>
            <a:endParaRPr lang="en-GB" altLang="en-US" sz="2400">
              <a:latin typeface="Times New Roman" panose="02020603050405020304" pitchFamily="18" charset="0"/>
            </a:endParaRPr>
          </a:p>
        </p:txBody>
      </p:sp>
      <p:sp>
        <p:nvSpPr>
          <p:cNvPr id="35872" name="Line 32"/>
          <p:cNvSpPr>
            <a:spLocks noChangeShapeType="1"/>
          </p:cNvSpPr>
          <p:nvPr/>
        </p:nvSpPr>
        <p:spPr bwMode="auto">
          <a:xfrm rot="-5400000">
            <a:off x="7900988" y="4649788"/>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73" name="Line 33"/>
          <p:cNvSpPr>
            <a:spLocks noChangeShapeType="1"/>
          </p:cNvSpPr>
          <p:nvPr/>
        </p:nvSpPr>
        <p:spPr bwMode="auto">
          <a:xfrm rot="-5400000">
            <a:off x="7900988" y="41592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74" name="Line 34"/>
          <p:cNvSpPr>
            <a:spLocks noChangeShapeType="1"/>
          </p:cNvSpPr>
          <p:nvPr/>
        </p:nvSpPr>
        <p:spPr bwMode="auto">
          <a:xfrm rot="-5400000">
            <a:off x="7900988" y="3684588"/>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75" name="Line 35"/>
          <p:cNvSpPr>
            <a:spLocks noChangeShapeType="1"/>
          </p:cNvSpPr>
          <p:nvPr/>
        </p:nvSpPr>
        <p:spPr bwMode="auto">
          <a:xfrm rot="-5400000">
            <a:off x="7782719" y="5123657"/>
            <a:ext cx="490537"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76" name="Line 36"/>
          <p:cNvSpPr>
            <a:spLocks noChangeShapeType="1"/>
          </p:cNvSpPr>
          <p:nvPr/>
        </p:nvSpPr>
        <p:spPr bwMode="auto">
          <a:xfrm rot="-5400000">
            <a:off x="7782719" y="4633119"/>
            <a:ext cx="490538"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77" name="Line 37"/>
          <p:cNvSpPr>
            <a:spLocks noChangeShapeType="1"/>
          </p:cNvSpPr>
          <p:nvPr/>
        </p:nvSpPr>
        <p:spPr bwMode="auto">
          <a:xfrm rot="-5400000">
            <a:off x="7782719" y="4142582"/>
            <a:ext cx="490537"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78" name="Line 38"/>
          <p:cNvSpPr>
            <a:spLocks noChangeShapeType="1"/>
          </p:cNvSpPr>
          <p:nvPr/>
        </p:nvSpPr>
        <p:spPr bwMode="auto">
          <a:xfrm rot="-5400000">
            <a:off x="7782719" y="3652044"/>
            <a:ext cx="490538"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79" name="Line 39"/>
          <p:cNvSpPr>
            <a:spLocks noChangeShapeType="1"/>
          </p:cNvSpPr>
          <p:nvPr/>
        </p:nvSpPr>
        <p:spPr bwMode="auto">
          <a:xfrm rot="16200000" flipH="1">
            <a:off x="7717631" y="5679282"/>
            <a:ext cx="6207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80" name="Text Box 40"/>
          <p:cNvSpPr txBox="1">
            <a:spLocks noChangeArrowheads="1"/>
          </p:cNvSpPr>
          <p:nvPr/>
        </p:nvSpPr>
        <p:spPr bwMode="auto">
          <a:xfrm rot="-5400000">
            <a:off x="7658894" y="5620544"/>
            <a:ext cx="5556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2.05m</a:t>
            </a:r>
            <a:endParaRPr lang="en-GB" altLang="en-US" sz="2400">
              <a:latin typeface="Times New Roman" panose="02020603050405020304" pitchFamily="18" charset="0"/>
            </a:endParaRPr>
          </a:p>
        </p:txBody>
      </p:sp>
      <p:sp>
        <p:nvSpPr>
          <p:cNvPr id="35881" name="Line 41"/>
          <p:cNvSpPr>
            <a:spLocks noChangeShapeType="1"/>
          </p:cNvSpPr>
          <p:nvPr/>
        </p:nvSpPr>
        <p:spPr bwMode="auto">
          <a:xfrm rot="-5400000">
            <a:off x="7900988" y="2428875"/>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82" name="Line 42"/>
          <p:cNvSpPr>
            <a:spLocks noChangeShapeType="1"/>
          </p:cNvSpPr>
          <p:nvPr/>
        </p:nvSpPr>
        <p:spPr bwMode="auto">
          <a:xfrm rot="-5400000">
            <a:off x="7843838" y="3222625"/>
            <a:ext cx="3683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83" name="Text Box 43"/>
          <p:cNvSpPr txBox="1">
            <a:spLocks noChangeArrowheads="1"/>
          </p:cNvSpPr>
          <p:nvPr/>
        </p:nvSpPr>
        <p:spPr bwMode="auto">
          <a:xfrm rot="-5400000">
            <a:off x="8093869" y="2489994"/>
            <a:ext cx="4318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6.55m</a:t>
            </a:r>
            <a:endParaRPr lang="en-GB" altLang="en-US" sz="2400">
              <a:latin typeface="Times New Roman" panose="02020603050405020304" pitchFamily="18" charset="0"/>
            </a:endParaRPr>
          </a:p>
        </p:txBody>
      </p:sp>
      <p:sp>
        <p:nvSpPr>
          <p:cNvPr id="35884" name="Line 44"/>
          <p:cNvSpPr>
            <a:spLocks noChangeShapeType="1"/>
          </p:cNvSpPr>
          <p:nvPr/>
        </p:nvSpPr>
        <p:spPr bwMode="auto">
          <a:xfrm rot="-5400000">
            <a:off x="7900988" y="2809875"/>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85" name="Line 45"/>
          <p:cNvSpPr>
            <a:spLocks noChangeShapeType="1"/>
          </p:cNvSpPr>
          <p:nvPr/>
        </p:nvSpPr>
        <p:spPr bwMode="auto">
          <a:xfrm rot="-5400000">
            <a:off x="7843838" y="2854325"/>
            <a:ext cx="3683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86" name="Line 46"/>
          <p:cNvSpPr>
            <a:spLocks noChangeShapeType="1"/>
          </p:cNvSpPr>
          <p:nvPr/>
        </p:nvSpPr>
        <p:spPr bwMode="auto">
          <a:xfrm rot="-5400000">
            <a:off x="7843838" y="2435225"/>
            <a:ext cx="3683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87" name="Line 47"/>
          <p:cNvSpPr>
            <a:spLocks noChangeShapeType="1"/>
          </p:cNvSpPr>
          <p:nvPr/>
        </p:nvSpPr>
        <p:spPr bwMode="auto">
          <a:xfrm rot="-5400000">
            <a:off x="7900988" y="2022475"/>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88" name="Line 48"/>
          <p:cNvSpPr>
            <a:spLocks noChangeShapeType="1"/>
          </p:cNvSpPr>
          <p:nvPr/>
        </p:nvSpPr>
        <p:spPr bwMode="auto">
          <a:xfrm rot="-5400000">
            <a:off x="7843838" y="2066925"/>
            <a:ext cx="368300" cy="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89" name="Line 49"/>
          <p:cNvSpPr>
            <a:spLocks noChangeShapeType="1"/>
          </p:cNvSpPr>
          <p:nvPr/>
        </p:nvSpPr>
        <p:spPr bwMode="auto">
          <a:xfrm rot="16200000" flipH="1">
            <a:off x="7717632" y="1572419"/>
            <a:ext cx="620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90" name="Text Box 50"/>
          <p:cNvSpPr txBox="1">
            <a:spLocks noChangeArrowheads="1"/>
          </p:cNvSpPr>
          <p:nvPr/>
        </p:nvSpPr>
        <p:spPr bwMode="auto">
          <a:xfrm rot="-5400000">
            <a:off x="7625556" y="1478757"/>
            <a:ext cx="6191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1.6375m</a:t>
            </a:r>
            <a:endParaRPr lang="en-GB" altLang="en-US" sz="2400">
              <a:latin typeface="Times New Roman" panose="02020603050405020304" pitchFamily="18" charset="0"/>
            </a:endParaRPr>
          </a:p>
        </p:txBody>
      </p:sp>
      <p:grpSp>
        <p:nvGrpSpPr>
          <p:cNvPr id="35891" name="Group 51"/>
          <p:cNvGrpSpPr>
            <a:grpSpLocks/>
          </p:cNvGrpSpPr>
          <p:nvPr/>
        </p:nvGrpSpPr>
        <p:grpSpPr bwMode="auto">
          <a:xfrm>
            <a:off x="8318500" y="5943600"/>
            <a:ext cx="673100" cy="746125"/>
            <a:chOff x="5120" y="3728"/>
            <a:chExt cx="424" cy="470"/>
          </a:xfrm>
        </p:grpSpPr>
        <p:sp>
          <p:nvSpPr>
            <p:cNvPr id="35892" name="Line 52"/>
            <p:cNvSpPr>
              <a:spLocks noChangeShapeType="1"/>
            </p:cNvSpPr>
            <p:nvPr/>
          </p:nvSpPr>
          <p:spPr bwMode="auto">
            <a:xfrm flipV="1">
              <a:off x="5160" y="3878"/>
              <a:ext cx="0" cy="2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93" name="Line 53"/>
            <p:cNvSpPr>
              <a:spLocks noChangeShapeType="1"/>
            </p:cNvSpPr>
            <p:nvPr/>
          </p:nvSpPr>
          <p:spPr bwMode="auto">
            <a:xfrm>
              <a:off x="5160" y="4136"/>
              <a:ext cx="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94" name="Text Box 54"/>
            <p:cNvSpPr txBox="1">
              <a:spLocks noChangeArrowheads="1"/>
            </p:cNvSpPr>
            <p:nvPr/>
          </p:nvSpPr>
          <p:spPr bwMode="auto">
            <a:xfrm>
              <a:off x="5448" y="40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X</a:t>
              </a:r>
              <a:endParaRPr lang="en-GB" altLang="en-US" sz="1400" b="1">
                <a:latin typeface="Times New Roman" panose="02020603050405020304" pitchFamily="18" charset="0"/>
              </a:endParaRPr>
            </a:p>
          </p:txBody>
        </p:sp>
        <p:sp>
          <p:nvSpPr>
            <p:cNvPr id="35895" name="Text Box 55"/>
            <p:cNvSpPr txBox="1">
              <a:spLocks noChangeArrowheads="1"/>
            </p:cNvSpPr>
            <p:nvPr/>
          </p:nvSpPr>
          <p:spPr bwMode="auto">
            <a:xfrm>
              <a:off x="5120" y="3728"/>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Y</a:t>
              </a:r>
              <a:endParaRPr lang="en-GB" altLang="en-US" sz="1400" b="1">
                <a:latin typeface="Times New Roman" panose="02020603050405020304" pitchFamily="18" charset="0"/>
              </a:endParaRPr>
            </a:p>
          </p:txBody>
        </p:sp>
      </p:grpSp>
      <p:sp>
        <p:nvSpPr>
          <p:cNvPr id="35897" name="Text Box 57"/>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b="1"/>
              <a:t>2. Define Protection</a:t>
            </a:r>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Geometry Menu</a:t>
            </a:r>
            <a:br>
              <a:rPr lang="en-US" altLang="en-US"/>
            </a:br>
            <a:r>
              <a:rPr lang="en-US" altLang="en-US"/>
              <a:t> </a:t>
            </a:r>
            <a:r>
              <a:rPr lang="en-US" altLang="en-US" sz="1600"/>
              <a:t>Generate Grid</a:t>
            </a:r>
            <a:endParaRPr lang="en-US" altLang="en-US"/>
          </a:p>
        </p:txBody>
      </p:sp>
      <p:sp>
        <p:nvSpPr>
          <p:cNvPr id="37892"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b="1"/>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
        <p:nvSpPr>
          <p:cNvPr id="37893" name="Text Box 5"/>
          <p:cNvSpPr txBox="1">
            <a:spLocks noChangeArrowheads="1"/>
          </p:cNvSpPr>
          <p:nvPr/>
        </p:nvSpPr>
        <p:spPr bwMode="auto">
          <a:xfrm>
            <a:off x="2663825" y="2505075"/>
            <a:ext cx="57959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4400" b="1">
                <a:latin typeface="Century Gothic" panose="020B0502020202020204" pitchFamily="34" charset="0"/>
              </a:rPr>
              <a:t>Geometry menu</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2581275"/>
            <a:ext cx="52959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Rectangle 3"/>
          <p:cNvSpPr>
            <a:spLocks noGrp="1" noChangeArrowheads="1"/>
          </p:cNvSpPr>
          <p:nvPr>
            <p:ph type="title"/>
          </p:nvPr>
        </p:nvSpPr>
        <p:spPr/>
        <p:txBody>
          <a:bodyPr/>
          <a:lstStyle/>
          <a:p>
            <a:r>
              <a:rPr lang="en-US" altLang="en-US"/>
              <a:t>Geometry Menu</a:t>
            </a:r>
            <a:br>
              <a:rPr lang="en-US" altLang="en-US"/>
            </a:br>
            <a:r>
              <a:rPr lang="en-US" altLang="en-US"/>
              <a:t> </a:t>
            </a:r>
            <a:r>
              <a:rPr lang="en-US" altLang="en-US" sz="1600"/>
              <a:t>Generate Grid</a:t>
            </a:r>
            <a:endParaRPr lang="en-US" altLang="en-US"/>
          </a:p>
        </p:txBody>
      </p:sp>
      <p:grpSp>
        <p:nvGrpSpPr>
          <p:cNvPr id="39940" name="Group 4"/>
          <p:cNvGrpSpPr>
            <a:grpSpLocks/>
          </p:cNvGrpSpPr>
          <p:nvPr/>
        </p:nvGrpSpPr>
        <p:grpSpPr bwMode="auto">
          <a:xfrm>
            <a:off x="6527800" y="2032000"/>
            <a:ext cx="2500313" cy="812800"/>
            <a:chOff x="3752" y="880"/>
            <a:chExt cx="1575" cy="512"/>
          </a:xfrm>
        </p:grpSpPr>
        <p:sp>
          <p:nvSpPr>
            <p:cNvPr id="39941" name="Text Box 5"/>
            <p:cNvSpPr txBox="1">
              <a:spLocks noChangeArrowheads="1"/>
            </p:cNvSpPr>
            <p:nvPr/>
          </p:nvSpPr>
          <p:spPr bwMode="auto">
            <a:xfrm>
              <a:off x="4152" y="88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Preview</a:t>
              </a:r>
              <a:endParaRPr lang="en-GB" altLang="en-US" sz="1400"/>
            </a:p>
          </p:txBody>
        </p:sp>
        <p:sp>
          <p:nvSpPr>
            <p:cNvPr id="39942" name="Line 6"/>
            <p:cNvSpPr>
              <a:spLocks noChangeShapeType="1"/>
            </p:cNvSpPr>
            <p:nvPr/>
          </p:nvSpPr>
          <p:spPr bwMode="auto">
            <a:xfrm flipH="1">
              <a:off x="4056" y="96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43" name="Line 7"/>
            <p:cNvSpPr>
              <a:spLocks noChangeShapeType="1"/>
            </p:cNvSpPr>
            <p:nvPr/>
          </p:nvSpPr>
          <p:spPr bwMode="auto">
            <a:xfrm flipH="1">
              <a:off x="3752" y="968"/>
              <a:ext cx="304" cy="42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9944" name="Group 8"/>
          <p:cNvGrpSpPr>
            <a:grpSpLocks/>
          </p:cNvGrpSpPr>
          <p:nvPr/>
        </p:nvGrpSpPr>
        <p:grpSpPr bwMode="auto">
          <a:xfrm>
            <a:off x="3022600" y="2032000"/>
            <a:ext cx="2500313" cy="965200"/>
            <a:chOff x="1904" y="1280"/>
            <a:chExt cx="1575" cy="608"/>
          </a:xfrm>
        </p:grpSpPr>
        <p:sp>
          <p:nvSpPr>
            <p:cNvPr id="39945" name="Text Box 9"/>
            <p:cNvSpPr txBox="1">
              <a:spLocks noChangeArrowheads="1"/>
            </p:cNvSpPr>
            <p:nvPr/>
          </p:nvSpPr>
          <p:spPr bwMode="auto">
            <a:xfrm>
              <a:off x="2304" y="128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No. Elements</a:t>
              </a:r>
              <a:endParaRPr lang="en-GB" altLang="en-US" sz="1400"/>
            </a:p>
          </p:txBody>
        </p:sp>
        <p:sp>
          <p:nvSpPr>
            <p:cNvPr id="39946" name="Line 10"/>
            <p:cNvSpPr>
              <a:spLocks noChangeShapeType="1"/>
            </p:cNvSpPr>
            <p:nvPr/>
          </p:nvSpPr>
          <p:spPr bwMode="auto">
            <a:xfrm flipH="1">
              <a:off x="2208" y="136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47" name="Line 11"/>
            <p:cNvSpPr>
              <a:spLocks noChangeShapeType="1"/>
            </p:cNvSpPr>
            <p:nvPr/>
          </p:nvSpPr>
          <p:spPr bwMode="auto">
            <a:xfrm flipH="1">
              <a:off x="1904" y="1368"/>
              <a:ext cx="304" cy="52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9948" name="Group 12"/>
          <p:cNvGrpSpPr>
            <a:grpSpLocks/>
          </p:cNvGrpSpPr>
          <p:nvPr/>
        </p:nvGrpSpPr>
        <p:grpSpPr bwMode="auto">
          <a:xfrm>
            <a:off x="4471988" y="2032000"/>
            <a:ext cx="2500312" cy="965200"/>
            <a:chOff x="1904" y="1280"/>
            <a:chExt cx="1575" cy="608"/>
          </a:xfrm>
        </p:grpSpPr>
        <p:sp>
          <p:nvSpPr>
            <p:cNvPr id="39949" name="Text Box 13"/>
            <p:cNvSpPr txBox="1">
              <a:spLocks noChangeArrowheads="1"/>
            </p:cNvSpPr>
            <p:nvPr/>
          </p:nvSpPr>
          <p:spPr bwMode="auto">
            <a:xfrm>
              <a:off x="2304" y="128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Spacing</a:t>
              </a:r>
              <a:endParaRPr lang="en-GB" altLang="en-US" sz="1400"/>
            </a:p>
          </p:txBody>
        </p:sp>
        <p:sp>
          <p:nvSpPr>
            <p:cNvPr id="39950" name="Line 14"/>
            <p:cNvSpPr>
              <a:spLocks noChangeShapeType="1"/>
            </p:cNvSpPr>
            <p:nvPr/>
          </p:nvSpPr>
          <p:spPr bwMode="auto">
            <a:xfrm flipH="1">
              <a:off x="2208" y="136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51" name="Line 15"/>
            <p:cNvSpPr>
              <a:spLocks noChangeShapeType="1"/>
            </p:cNvSpPr>
            <p:nvPr/>
          </p:nvSpPr>
          <p:spPr bwMode="auto">
            <a:xfrm flipH="1">
              <a:off x="1904" y="1368"/>
              <a:ext cx="304" cy="52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9952" name="Group 16"/>
          <p:cNvGrpSpPr>
            <a:grpSpLocks/>
          </p:cNvGrpSpPr>
          <p:nvPr/>
        </p:nvGrpSpPr>
        <p:grpSpPr bwMode="auto">
          <a:xfrm>
            <a:off x="3117850" y="3784600"/>
            <a:ext cx="2017713" cy="1516063"/>
            <a:chOff x="1964" y="2384"/>
            <a:chExt cx="1271" cy="955"/>
          </a:xfrm>
        </p:grpSpPr>
        <p:sp>
          <p:nvSpPr>
            <p:cNvPr id="39953" name="Text Box 17"/>
            <p:cNvSpPr txBox="1">
              <a:spLocks noChangeArrowheads="1"/>
            </p:cNvSpPr>
            <p:nvPr/>
          </p:nvSpPr>
          <p:spPr bwMode="auto">
            <a:xfrm>
              <a:off x="2060" y="3166"/>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Beam Frequency</a:t>
              </a:r>
              <a:endParaRPr lang="en-GB" altLang="en-US" sz="1400"/>
            </a:p>
          </p:txBody>
        </p:sp>
        <p:sp>
          <p:nvSpPr>
            <p:cNvPr id="39954" name="Line 18"/>
            <p:cNvSpPr>
              <a:spLocks noChangeShapeType="1"/>
            </p:cNvSpPr>
            <p:nvPr/>
          </p:nvSpPr>
          <p:spPr bwMode="auto">
            <a:xfrm flipH="1">
              <a:off x="1964" y="3254"/>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55" name="Line 19"/>
            <p:cNvSpPr>
              <a:spLocks noChangeShapeType="1"/>
            </p:cNvSpPr>
            <p:nvPr/>
          </p:nvSpPr>
          <p:spPr bwMode="auto">
            <a:xfrm flipV="1">
              <a:off x="1964" y="2384"/>
              <a:ext cx="340" cy="87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9956" name="Group 20"/>
          <p:cNvGrpSpPr>
            <a:grpSpLocks/>
          </p:cNvGrpSpPr>
          <p:nvPr/>
        </p:nvGrpSpPr>
        <p:grpSpPr bwMode="auto">
          <a:xfrm>
            <a:off x="4178300" y="4038600"/>
            <a:ext cx="2946400" cy="1262063"/>
            <a:chOff x="2632" y="2544"/>
            <a:chExt cx="1856" cy="795"/>
          </a:xfrm>
        </p:grpSpPr>
        <p:sp>
          <p:nvSpPr>
            <p:cNvPr id="39957" name="Text Box 21"/>
            <p:cNvSpPr txBox="1">
              <a:spLocks noChangeArrowheads="1"/>
            </p:cNvSpPr>
            <p:nvPr/>
          </p:nvSpPr>
          <p:spPr bwMode="auto">
            <a:xfrm>
              <a:off x="3313" y="3166"/>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Overall slab depth</a:t>
              </a:r>
              <a:endParaRPr lang="en-GB" altLang="en-US" sz="1400"/>
            </a:p>
          </p:txBody>
        </p:sp>
        <p:sp>
          <p:nvSpPr>
            <p:cNvPr id="39958" name="Line 22"/>
            <p:cNvSpPr>
              <a:spLocks noChangeShapeType="1"/>
            </p:cNvSpPr>
            <p:nvPr/>
          </p:nvSpPr>
          <p:spPr bwMode="auto">
            <a:xfrm flipH="1">
              <a:off x="3217" y="3254"/>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59" name="Line 23"/>
            <p:cNvSpPr>
              <a:spLocks noChangeShapeType="1"/>
            </p:cNvSpPr>
            <p:nvPr/>
          </p:nvSpPr>
          <p:spPr bwMode="auto">
            <a:xfrm flipH="1" flipV="1">
              <a:off x="2632" y="2544"/>
              <a:ext cx="585" cy="71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9960" name="Group 24"/>
          <p:cNvGrpSpPr>
            <a:grpSpLocks/>
          </p:cNvGrpSpPr>
          <p:nvPr/>
        </p:nvGrpSpPr>
        <p:grpSpPr bwMode="auto">
          <a:xfrm>
            <a:off x="8318500" y="5943600"/>
            <a:ext cx="673100" cy="746125"/>
            <a:chOff x="5120" y="3728"/>
            <a:chExt cx="424" cy="470"/>
          </a:xfrm>
        </p:grpSpPr>
        <p:sp>
          <p:nvSpPr>
            <p:cNvPr id="39961" name="Line 25"/>
            <p:cNvSpPr>
              <a:spLocks noChangeShapeType="1"/>
            </p:cNvSpPr>
            <p:nvPr/>
          </p:nvSpPr>
          <p:spPr bwMode="auto">
            <a:xfrm flipV="1">
              <a:off x="5160" y="3878"/>
              <a:ext cx="0" cy="2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62" name="Line 26"/>
            <p:cNvSpPr>
              <a:spLocks noChangeShapeType="1"/>
            </p:cNvSpPr>
            <p:nvPr/>
          </p:nvSpPr>
          <p:spPr bwMode="auto">
            <a:xfrm>
              <a:off x="5160" y="4136"/>
              <a:ext cx="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63" name="Text Box 27"/>
            <p:cNvSpPr txBox="1">
              <a:spLocks noChangeArrowheads="1"/>
            </p:cNvSpPr>
            <p:nvPr/>
          </p:nvSpPr>
          <p:spPr bwMode="auto">
            <a:xfrm>
              <a:off x="5448" y="40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X</a:t>
              </a:r>
              <a:endParaRPr lang="en-GB" altLang="en-US" sz="1400" b="1">
                <a:latin typeface="Times New Roman" panose="02020603050405020304" pitchFamily="18" charset="0"/>
              </a:endParaRPr>
            </a:p>
          </p:txBody>
        </p:sp>
        <p:sp>
          <p:nvSpPr>
            <p:cNvPr id="39964" name="Text Box 28"/>
            <p:cNvSpPr txBox="1">
              <a:spLocks noChangeArrowheads="1"/>
            </p:cNvSpPr>
            <p:nvPr/>
          </p:nvSpPr>
          <p:spPr bwMode="auto">
            <a:xfrm>
              <a:off x="5120" y="3728"/>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Y</a:t>
              </a:r>
              <a:endParaRPr lang="en-GB" altLang="en-US" sz="1400" b="1">
                <a:latin typeface="Times New Roman" panose="02020603050405020304" pitchFamily="18" charset="0"/>
              </a:endParaRPr>
            </a:p>
          </p:txBody>
        </p:sp>
      </p:grpSp>
      <p:sp>
        <p:nvSpPr>
          <p:cNvPr id="39966" name="Text Box 30"/>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b="1"/>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Geometry Menu</a:t>
            </a:r>
            <a:br>
              <a:rPr lang="en-US" altLang="en-US"/>
            </a:br>
            <a:r>
              <a:rPr lang="en-US" altLang="en-US"/>
              <a:t> </a:t>
            </a:r>
            <a:r>
              <a:rPr lang="en-US" altLang="en-US" sz="1600"/>
              <a:t>Generate Grid</a:t>
            </a:r>
            <a:endParaRPr lang="en-US" altLang="en-US"/>
          </a:p>
        </p:txBody>
      </p:sp>
      <p:sp>
        <p:nvSpPr>
          <p:cNvPr id="41987" name="Line 3"/>
          <p:cNvSpPr>
            <a:spLocks noChangeShapeType="1"/>
          </p:cNvSpPr>
          <p:nvPr/>
        </p:nvSpPr>
        <p:spPr bwMode="auto">
          <a:xfrm>
            <a:off x="7924800" y="1397000"/>
            <a:ext cx="393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88" name="Line 4"/>
          <p:cNvSpPr>
            <a:spLocks noChangeShapeType="1"/>
          </p:cNvSpPr>
          <p:nvPr/>
        </p:nvSpPr>
        <p:spPr bwMode="auto">
          <a:xfrm>
            <a:off x="7924800" y="3937000"/>
            <a:ext cx="393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89" name="Line 5"/>
          <p:cNvSpPr>
            <a:spLocks noChangeShapeType="1"/>
          </p:cNvSpPr>
          <p:nvPr/>
        </p:nvSpPr>
        <p:spPr bwMode="auto">
          <a:xfrm>
            <a:off x="8267700" y="1397000"/>
            <a:ext cx="0" cy="254000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90" name="Text Box 6"/>
          <p:cNvSpPr txBox="1">
            <a:spLocks noChangeArrowheads="1"/>
          </p:cNvSpPr>
          <p:nvPr/>
        </p:nvSpPr>
        <p:spPr bwMode="auto">
          <a:xfrm rot="16200000">
            <a:off x="7116763" y="2582863"/>
            <a:ext cx="20288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a:t>Spacing too large </a:t>
            </a:r>
            <a:endParaRPr lang="en-GB" altLang="en-US" sz="2400"/>
          </a:p>
        </p:txBody>
      </p:sp>
      <p:grpSp>
        <p:nvGrpSpPr>
          <p:cNvPr id="41991" name="Group 7"/>
          <p:cNvGrpSpPr>
            <a:grpSpLocks/>
          </p:cNvGrpSpPr>
          <p:nvPr/>
        </p:nvGrpSpPr>
        <p:grpSpPr bwMode="auto">
          <a:xfrm>
            <a:off x="8318500" y="5943600"/>
            <a:ext cx="673100" cy="746125"/>
            <a:chOff x="5120" y="3728"/>
            <a:chExt cx="424" cy="470"/>
          </a:xfrm>
        </p:grpSpPr>
        <p:sp>
          <p:nvSpPr>
            <p:cNvPr id="41992" name="Line 8"/>
            <p:cNvSpPr>
              <a:spLocks noChangeShapeType="1"/>
            </p:cNvSpPr>
            <p:nvPr/>
          </p:nvSpPr>
          <p:spPr bwMode="auto">
            <a:xfrm flipV="1">
              <a:off x="5160" y="3878"/>
              <a:ext cx="0" cy="2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93" name="Line 9"/>
            <p:cNvSpPr>
              <a:spLocks noChangeShapeType="1"/>
            </p:cNvSpPr>
            <p:nvPr/>
          </p:nvSpPr>
          <p:spPr bwMode="auto">
            <a:xfrm>
              <a:off x="5160" y="4136"/>
              <a:ext cx="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94" name="Text Box 10"/>
            <p:cNvSpPr txBox="1">
              <a:spLocks noChangeArrowheads="1"/>
            </p:cNvSpPr>
            <p:nvPr/>
          </p:nvSpPr>
          <p:spPr bwMode="auto">
            <a:xfrm>
              <a:off x="5448" y="40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X</a:t>
              </a:r>
              <a:endParaRPr lang="en-GB" altLang="en-US" sz="1400" b="1">
                <a:latin typeface="Times New Roman" panose="02020603050405020304" pitchFamily="18" charset="0"/>
              </a:endParaRPr>
            </a:p>
          </p:txBody>
        </p:sp>
        <p:sp>
          <p:nvSpPr>
            <p:cNvPr id="41995" name="Text Box 11"/>
            <p:cNvSpPr txBox="1">
              <a:spLocks noChangeArrowheads="1"/>
            </p:cNvSpPr>
            <p:nvPr/>
          </p:nvSpPr>
          <p:spPr bwMode="auto">
            <a:xfrm>
              <a:off x="5120" y="3728"/>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Y</a:t>
              </a:r>
              <a:endParaRPr lang="en-GB" altLang="en-US" sz="1400" b="1">
                <a:latin typeface="Times New Roman" panose="02020603050405020304" pitchFamily="18" charset="0"/>
              </a:endParaRPr>
            </a:p>
          </p:txBody>
        </p:sp>
      </p:grpSp>
      <p:pic>
        <p:nvPicPr>
          <p:cNvPr id="41996" name="Picture 12"/>
          <p:cNvPicPr>
            <a:picLocks noChangeAspect="1" noChangeArrowheads="1"/>
          </p:cNvPicPr>
          <p:nvPr/>
        </p:nvPicPr>
        <p:blipFill>
          <a:blip r:embed="rId3">
            <a:clrChange>
              <a:clrFrom>
                <a:srgbClr val="B1DEE3"/>
              </a:clrFrom>
              <a:clrTo>
                <a:srgbClr val="B1DEE3">
                  <a:alpha val="0"/>
                </a:srgbClr>
              </a:clrTo>
            </a:clrChange>
            <a:extLst>
              <a:ext uri="{28A0092B-C50C-407E-A947-70E740481C1C}">
                <a14:useLocalDpi xmlns:a14="http://schemas.microsoft.com/office/drawing/2010/main" val="0"/>
              </a:ext>
            </a:extLst>
          </a:blip>
          <a:srcRect l="22136" t="14606" r="21614" b="5466"/>
          <a:stretch>
            <a:fillRect/>
          </a:stretch>
        </p:blipFill>
        <p:spPr bwMode="auto">
          <a:xfrm>
            <a:off x="2806700" y="1346200"/>
            <a:ext cx="5043488"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8" name="Text Box 1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b="1"/>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2330450"/>
            <a:ext cx="32766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5" name="Rectangle 3"/>
          <p:cNvSpPr>
            <a:spLocks noGrp="1" noChangeArrowheads="1"/>
          </p:cNvSpPr>
          <p:nvPr>
            <p:ph type="title"/>
          </p:nvPr>
        </p:nvSpPr>
        <p:spPr/>
        <p:txBody>
          <a:bodyPr/>
          <a:lstStyle/>
          <a:p>
            <a:r>
              <a:rPr lang="en-US" altLang="en-US"/>
              <a:t>Geometry Menu</a:t>
            </a:r>
            <a:br>
              <a:rPr lang="en-US" altLang="en-US"/>
            </a:br>
            <a:r>
              <a:rPr lang="en-US" altLang="en-US"/>
              <a:t> </a:t>
            </a:r>
            <a:r>
              <a:rPr lang="en-US" altLang="en-US" sz="1600"/>
              <a:t>Transform</a:t>
            </a:r>
            <a:endParaRPr lang="en-US" altLang="en-US"/>
          </a:p>
        </p:txBody>
      </p:sp>
      <p:grpSp>
        <p:nvGrpSpPr>
          <p:cNvPr id="44036" name="Group 4"/>
          <p:cNvGrpSpPr>
            <a:grpSpLocks/>
          </p:cNvGrpSpPr>
          <p:nvPr/>
        </p:nvGrpSpPr>
        <p:grpSpPr bwMode="auto">
          <a:xfrm>
            <a:off x="5016500" y="1625600"/>
            <a:ext cx="2500313" cy="1003300"/>
            <a:chOff x="3160" y="1024"/>
            <a:chExt cx="1575" cy="632"/>
          </a:xfrm>
        </p:grpSpPr>
        <p:sp>
          <p:nvSpPr>
            <p:cNvPr id="44037" name="Text Box 5"/>
            <p:cNvSpPr txBox="1">
              <a:spLocks noChangeArrowheads="1"/>
            </p:cNvSpPr>
            <p:nvPr/>
          </p:nvSpPr>
          <p:spPr bwMode="auto">
            <a:xfrm>
              <a:off x="3560" y="1024"/>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Scale Function</a:t>
              </a:r>
              <a:endParaRPr lang="en-GB" altLang="en-US" sz="1400"/>
            </a:p>
          </p:txBody>
        </p:sp>
        <p:sp>
          <p:nvSpPr>
            <p:cNvPr id="44038" name="Line 6"/>
            <p:cNvSpPr>
              <a:spLocks noChangeShapeType="1"/>
            </p:cNvSpPr>
            <p:nvPr/>
          </p:nvSpPr>
          <p:spPr bwMode="auto">
            <a:xfrm flipH="1">
              <a:off x="3464" y="11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39" name="Line 7"/>
            <p:cNvSpPr>
              <a:spLocks noChangeShapeType="1"/>
            </p:cNvSpPr>
            <p:nvPr/>
          </p:nvSpPr>
          <p:spPr bwMode="auto">
            <a:xfrm flipH="1">
              <a:off x="3160" y="1112"/>
              <a:ext cx="304" cy="54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4040" name="Group 8"/>
          <p:cNvGrpSpPr>
            <a:grpSpLocks/>
          </p:cNvGrpSpPr>
          <p:nvPr/>
        </p:nvGrpSpPr>
        <p:grpSpPr bwMode="auto">
          <a:xfrm>
            <a:off x="8318500" y="5943600"/>
            <a:ext cx="673100" cy="746125"/>
            <a:chOff x="5120" y="3728"/>
            <a:chExt cx="424" cy="470"/>
          </a:xfrm>
        </p:grpSpPr>
        <p:sp>
          <p:nvSpPr>
            <p:cNvPr id="44041" name="Line 9"/>
            <p:cNvSpPr>
              <a:spLocks noChangeShapeType="1"/>
            </p:cNvSpPr>
            <p:nvPr/>
          </p:nvSpPr>
          <p:spPr bwMode="auto">
            <a:xfrm flipV="1">
              <a:off x="5160" y="3878"/>
              <a:ext cx="0" cy="2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2" name="Line 10"/>
            <p:cNvSpPr>
              <a:spLocks noChangeShapeType="1"/>
            </p:cNvSpPr>
            <p:nvPr/>
          </p:nvSpPr>
          <p:spPr bwMode="auto">
            <a:xfrm>
              <a:off x="5160" y="4136"/>
              <a:ext cx="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3" name="Text Box 11"/>
            <p:cNvSpPr txBox="1">
              <a:spLocks noChangeArrowheads="1"/>
            </p:cNvSpPr>
            <p:nvPr/>
          </p:nvSpPr>
          <p:spPr bwMode="auto">
            <a:xfrm>
              <a:off x="5448" y="40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X</a:t>
              </a:r>
              <a:endParaRPr lang="en-GB" altLang="en-US" sz="1400" b="1">
                <a:latin typeface="Times New Roman" panose="02020603050405020304" pitchFamily="18" charset="0"/>
              </a:endParaRPr>
            </a:p>
          </p:txBody>
        </p:sp>
        <p:sp>
          <p:nvSpPr>
            <p:cNvPr id="44044" name="Text Box 12"/>
            <p:cNvSpPr txBox="1">
              <a:spLocks noChangeArrowheads="1"/>
            </p:cNvSpPr>
            <p:nvPr/>
          </p:nvSpPr>
          <p:spPr bwMode="auto">
            <a:xfrm>
              <a:off x="5120" y="3728"/>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Y</a:t>
              </a:r>
              <a:endParaRPr lang="en-GB" altLang="en-US" sz="1400" b="1">
                <a:latin typeface="Times New Roman" panose="02020603050405020304" pitchFamily="18" charset="0"/>
              </a:endParaRPr>
            </a:p>
          </p:txBody>
        </p:sp>
      </p:grpSp>
      <p:grpSp>
        <p:nvGrpSpPr>
          <p:cNvPr id="44045" name="Group 13"/>
          <p:cNvGrpSpPr>
            <a:grpSpLocks/>
          </p:cNvGrpSpPr>
          <p:nvPr/>
        </p:nvGrpSpPr>
        <p:grpSpPr bwMode="auto">
          <a:xfrm>
            <a:off x="2286000" y="2687638"/>
            <a:ext cx="2095500" cy="576262"/>
            <a:chOff x="1440" y="1693"/>
            <a:chExt cx="1320" cy="363"/>
          </a:xfrm>
        </p:grpSpPr>
        <p:sp>
          <p:nvSpPr>
            <p:cNvPr id="44046" name="Text Box 14"/>
            <p:cNvSpPr txBox="1">
              <a:spLocks noChangeArrowheads="1"/>
            </p:cNvSpPr>
            <p:nvPr/>
          </p:nvSpPr>
          <p:spPr bwMode="auto">
            <a:xfrm>
              <a:off x="1440" y="1693"/>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Scale Factor</a:t>
              </a:r>
              <a:endParaRPr lang="en-GB" altLang="en-US" sz="1400"/>
            </a:p>
          </p:txBody>
        </p:sp>
        <p:sp>
          <p:nvSpPr>
            <p:cNvPr id="44047" name="Line 15"/>
            <p:cNvSpPr>
              <a:spLocks noChangeShapeType="1"/>
            </p:cNvSpPr>
            <p:nvPr/>
          </p:nvSpPr>
          <p:spPr bwMode="auto">
            <a:xfrm flipH="1">
              <a:off x="2096" y="1781"/>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8" name="Line 16"/>
            <p:cNvSpPr>
              <a:spLocks noChangeShapeType="1"/>
            </p:cNvSpPr>
            <p:nvPr/>
          </p:nvSpPr>
          <p:spPr bwMode="auto">
            <a:xfrm>
              <a:off x="2192" y="1781"/>
              <a:ext cx="568" cy="275"/>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4049" name="Group 17"/>
          <p:cNvGrpSpPr>
            <a:grpSpLocks/>
          </p:cNvGrpSpPr>
          <p:nvPr/>
        </p:nvGrpSpPr>
        <p:grpSpPr bwMode="auto">
          <a:xfrm>
            <a:off x="5437188" y="2032000"/>
            <a:ext cx="2500312" cy="965200"/>
            <a:chOff x="1904" y="1280"/>
            <a:chExt cx="1575" cy="608"/>
          </a:xfrm>
        </p:grpSpPr>
        <p:sp>
          <p:nvSpPr>
            <p:cNvPr id="44050" name="Text Box 18"/>
            <p:cNvSpPr txBox="1">
              <a:spLocks noChangeArrowheads="1"/>
            </p:cNvSpPr>
            <p:nvPr/>
          </p:nvSpPr>
          <p:spPr bwMode="auto">
            <a:xfrm>
              <a:off x="2304" y="128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Relative </a:t>
              </a:r>
              <a:endParaRPr lang="en-GB" altLang="en-US" sz="1400"/>
            </a:p>
          </p:txBody>
        </p:sp>
        <p:sp>
          <p:nvSpPr>
            <p:cNvPr id="44051" name="Line 19"/>
            <p:cNvSpPr>
              <a:spLocks noChangeShapeType="1"/>
            </p:cNvSpPr>
            <p:nvPr/>
          </p:nvSpPr>
          <p:spPr bwMode="auto">
            <a:xfrm flipH="1">
              <a:off x="2208" y="136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52" name="Line 20"/>
            <p:cNvSpPr>
              <a:spLocks noChangeShapeType="1"/>
            </p:cNvSpPr>
            <p:nvPr/>
          </p:nvSpPr>
          <p:spPr bwMode="auto">
            <a:xfrm flipH="1">
              <a:off x="1904" y="1368"/>
              <a:ext cx="304" cy="52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4054" name="Text Box 22"/>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b="1"/>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40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40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4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Geometry Menu</a:t>
            </a:r>
            <a:br>
              <a:rPr lang="en-US" altLang="en-US"/>
            </a:br>
            <a:r>
              <a:rPr lang="en-US" altLang="en-US"/>
              <a:t> </a:t>
            </a:r>
            <a:r>
              <a:rPr lang="en-US" altLang="en-US" sz="1600"/>
              <a:t>Transform</a:t>
            </a:r>
            <a:endParaRPr lang="en-US" altLang="en-US"/>
          </a:p>
        </p:txBody>
      </p:sp>
      <p:grpSp>
        <p:nvGrpSpPr>
          <p:cNvPr id="46083" name="Group 3"/>
          <p:cNvGrpSpPr>
            <a:grpSpLocks/>
          </p:cNvGrpSpPr>
          <p:nvPr/>
        </p:nvGrpSpPr>
        <p:grpSpPr bwMode="auto">
          <a:xfrm>
            <a:off x="8318500" y="5943600"/>
            <a:ext cx="673100" cy="746125"/>
            <a:chOff x="5120" y="3728"/>
            <a:chExt cx="424" cy="470"/>
          </a:xfrm>
        </p:grpSpPr>
        <p:sp>
          <p:nvSpPr>
            <p:cNvPr id="46084" name="Line 4"/>
            <p:cNvSpPr>
              <a:spLocks noChangeShapeType="1"/>
            </p:cNvSpPr>
            <p:nvPr/>
          </p:nvSpPr>
          <p:spPr bwMode="auto">
            <a:xfrm flipV="1">
              <a:off x="5160" y="3878"/>
              <a:ext cx="0" cy="2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85" name="Line 5"/>
            <p:cNvSpPr>
              <a:spLocks noChangeShapeType="1"/>
            </p:cNvSpPr>
            <p:nvPr/>
          </p:nvSpPr>
          <p:spPr bwMode="auto">
            <a:xfrm>
              <a:off x="5160" y="4136"/>
              <a:ext cx="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86" name="Text Box 6"/>
            <p:cNvSpPr txBox="1">
              <a:spLocks noChangeArrowheads="1"/>
            </p:cNvSpPr>
            <p:nvPr/>
          </p:nvSpPr>
          <p:spPr bwMode="auto">
            <a:xfrm>
              <a:off x="5448" y="40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X</a:t>
              </a:r>
              <a:endParaRPr lang="en-GB" altLang="en-US" sz="1400" b="1">
                <a:latin typeface="Times New Roman" panose="02020603050405020304" pitchFamily="18" charset="0"/>
              </a:endParaRPr>
            </a:p>
          </p:txBody>
        </p:sp>
        <p:sp>
          <p:nvSpPr>
            <p:cNvPr id="46087" name="Text Box 7"/>
            <p:cNvSpPr txBox="1">
              <a:spLocks noChangeArrowheads="1"/>
            </p:cNvSpPr>
            <p:nvPr/>
          </p:nvSpPr>
          <p:spPr bwMode="auto">
            <a:xfrm>
              <a:off x="5120" y="3728"/>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Z</a:t>
              </a:r>
              <a:endParaRPr lang="en-GB" altLang="en-US" sz="1400" b="1">
                <a:latin typeface="Times New Roman" panose="02020603050405020304" pitchFamily="18" charset="0"/>
              </a:endParaRPr>
            </a:p>
          </p:txBody>
        </p:sp>
      </p:grpSp>
      <p:pic>
        <p:nvPicPr>
          <p:cNvPr id="46088" name="Picture 8"/>
          <p:cNvPicPr preferRelativeResize="0">
            <a:picLocks noChangeAspect="1" noChangeArrowheads="1"/>
          </p:cNvPicPr>
          <p:nvPr/>
        </p:nvPicPr>
        <p:blipFill>
          <a:blip r:embed="rId3">
            <a:clrChange>
              <a:clrFrom>
                <a:srgbClr val="B1DEE3"/>
              </a:clrFrom>
              <a:clrTo>
                <a:srgbClr val="B1DEE3">
                  <a:alpha val="0"/>
                </a:srgbClr>
              </a:clrTo>
            </a:clrChange>
            <a:extLst>
              <a:ext uri="{28A0092B-C50C-407E-A947-70E740481C1C}">
                <a14:useLocalDpi xmlns:a14="http://schemas.microsoft.com/office/drawing/2010/main" val="0"/>
              </a:ext>
            </a:extLst>
          </a:blip>
          <a:srcRect l="20525" t="21745" r="21742" b="5537"/>
          <a:stretch>
            <a:fillRect/>
          </a:stretch>
        </p:blipFill>
        <p:spPr bwMode="auto">
          <a:xfrm>
            <a:off x="2335213" y="1360488"/>
            <a:ext cx="553720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90" name="Text Box 10"/>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b="1"/>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306638"/>
            <a:ext cx="32766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Rectangle 3"/>
          <p:cNvSpPr>
            <a:spLocks noGrp="1" noChangeArrowheads="1"/>
          </p:cNvSpPr>
          <p:nvPr>
            <p:ph type="title"/>
          </p:nvPr>
        </p:nvSpPr>
        <p:spPr/>
        <p:txBody>
          <a:bodyPr/>
          <a:lstStyle/>
          <a:p>
            <a:r>
              <a:rPr lang="en-US" altLang="en-US"/>
              <a:t>Geometry Menu</a:t>
            </a:r>
            <a:br>
              <a:rPr lang="en-US" altLang="en-US"/>
            </a:br>
            <a:r>
              <a:rPr lang="en-US" altLang="en-US"/>
              <a:t> </a:t>
            </a:r>
            <a:r>
              <a:rPr lang="en-US" altLang="en-US" sz="1600"/>
              <a:t>Beam</a:t>
            </a:r>
            <a:endParaRPr lang="en-US" altLang="en-US"/>
          </a:p>
        </p:txBody>
      </p:sp>
      <p:grpSp>
        <p:nvGrpSpPr>
          <p:cNvPr id="48132" name="Group 4"/>
          <p:cNvGrpSpPr>
            <a:grpSpLocks/>
          </p:cNvGrpSpPr>
          <p:nvPr/>
        </p:nvGrpSpPr>
        <p:grpSpPr bwMode="auto">
          <a:xfrm>
            <a:off x="5522913" y="1803400"/>
            <a:ext cx="2500312" cy="812800"/>
            <a:chOff x="3752" y="880"/>
            <a:chExt cx="1575" cy="512"/>
          </a:xfrm>
        </p:grpSpPr>
        <p:sp>
          <p:nvSpPr>
            <p:cNvPr id="48133" name="Text Box 5"/>
            <p:cNvSpPr txBox="1">
              <a:spLocks noChangeArrowheads="1"/>
            </p:cNvSpPr>
            <p:nvPr/>
          </p:nvSpPr>
          <p:spPr bwMode="auto">
            <a:xfrm>
              <a:off x="4152" y="88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Column Tab</a:t>
              </a:r>
              <a:endParaRPr lang="en-GB" altLang="en-US" sz="1400"/>
            </a:p>
          </p:txBody>
        </p:sp>
        <p:sp>
          <p:nvSpPr>
            <p:cNvPr id="48134" name="Line 6"/>
            <p:cNvSpPr>
              <a:spLocks noChangeShapeType="1"/>
            </p:cNvSpPr>
            <p:nvPr/>
          </p:nvSpPr>
          <p:spPr bwMode="auto">
            <a:xfrm flipH="1">
              <a:off x="4056" y="96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135" name="Line 7"/>
            <p:cNvSpPr>
              <a:spLocks noChangeShapeType="1"/>
            </p:cNvSpPr>
            <p:nvPr/>
          </p:nvSpPr>
          <p:spPr bwMode="auto">
            <a:xfrm flipH="1">
              <a:off x="3752" y="968"/>
              <a:ext cx="304" cy="42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8136" name="Group 8"/>
          <p:cNvGrpSpPr>
            <a:grpSpLocks/>
          </p:cNvGrpSpPr>
          <p:nvPr/>
        </p:nvGrpSpPr>
        <p:grpSpPr bwMode="auto">
          <a:xfrm>
            <a:off x="5842000" y="2616200"/>
            <a:ext cx="3117850" cy="762000"/>
            <a:chOff x="3680" y="1648"/>
            <a:chExt cx="1964" cy="480"/>
          </a:xfrm>
        </p:grpSpPr>
        <p:sp>
          <p:nvSpPr>
            <p:cNvPr id="48137" name="Text Box 9"/>
            <p:cNvSpPr txBox="1">
              <a:spLocks noChangeArrowheads="1"/>
            </p:cNvSpPr>
            <p:nvPr/>
          </p:nvSpPr>
          <p:spPr bwMode="auto">
            <a:xfrm>
              <a:off x="4469" y="1648"/>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Column Properties</a:t>
              </a:r>
              <a:endParaRPr lang="en-GB" altLang="en-US" sz="1400"/>
            </a:p>
          </p:txBody>
        </p:sp>
        <p:sp>
          <p:nvSpPr>
            <p:cNvPr id="48138" name="Line 10"/>
            <p:cNvSpPr>
              <a:spLocks noChangeShapeType="1"/>
            </p:cNvSpPr>
            <p:nvPr/>
          </p:nvSpPr>
          <p:spPr bwMode="auto">
            <a:xfrm flipH="1">
              <a:off x="4373" y="173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139" name="Line 11"/>
            <p:cNvSpPr>
              <a:spLocks noChangeShapeType="1"/>
            </p:cNvSpPr>
            <p:nvPr/>
          </p:nvSpPr>
          <p:spPr bwMode="auto">
            <a:xfrm flipH="1">
              <a:off x="3680" y="1736"/>
              <a:ext cx="693" cy="39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8140" name="Group 12"/>
          <p:cNvGrpSpPr>
            <a:grpSpLocks/>
          </p:cNvGrpSpPr>
          <p:nvPr/>
        </p:nvGrpSpPr>
        <p:grpSpPr bwMode="auto">
          <a:xfrm>
            <a:off x="4953000" y="4648200"/>
            <a:ext cx="2501900" cy="804863"/>
            <a:chOff x="3120" y="2928"/>
            <a:chExt cx="1576" cy="507"/>
          </a:xfrm>
        </p:grpSpPr>
        <p:sp>
          <p:nvSpPr>
            <p:cNvPr id="48141" name="Text Box 13"/>
            <p:cNvSpPr txBox="1">
              <a:spLocks noChangeArrowheads="1"/>
            </p:cNvSpPr>
            <p:nvPr/>
          </p:nvSpPr>
          <p:spPr bwMode="auto">
            <a:xfrm>
              <a:off x="3521" y="3262"/>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Column Height</a:t>
              </a:r>
              <a:endParaRPr lang="en-GB" altLang="en-US" sz="1400"/>
            </a:p>
          </p:txBody>
        </p:sp>
        <p:sp>
          <p:nvSpPr>
            <p:cNvPr id="48142" name="Line 14"/>
            <p:cNvSpPr>
              <a:spLocks noChangeShapeType="1"/>
            </p:cNvSpPr>
            <p:nvPr/>
          </p:nvSpPr>
          <p:spPr bwMode="auto">
            <a:xfrm flipH="1">
              <a:off x="3425" y="335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143" name="Line 15"/>
            <p:cNvSpPr>
              <a:spLocks noChangeShapeType="1"/>
            </p:cNvSpPr>
            <p:nvPr/>
          </p:nvSpPr>
          <p:spPr bwMode="auto">
            <a:xfrm flipH="1" flipV="1">
              <a:off x="3120" y="2928"/>
              <a:ext cx="305" cy="42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8144" name="Group 16"/>
          <p:cNvGrpSpPr>
            <a:grpSpLocks/>
          </p:cNvGrpSpPr>
          <p:nvPr/>
        </p:nvGrpSpPr>
        <p:grpSpPr bwMode="auto">
          <a:xfrm>
            <a:off x="2312988" y="4648200"/>
            <a:ext cx="1865312" cy="804863"/>
            <a:chOff x="1457" y="2928"/>
            <a:chExt cx="1175" cy="507"/>
          </a:xfrm>
        </p:grpSpPr>
        <p:sp>
          <p:nvSpPr>
            <p:cNvPr id="48145" name="Text Box 17"/>
            <p:cNvSpPr txBox="1">
              <a:spLocks noChangeArrowheads="1"/>
            </p:cNvSpPr>
            <p:nvPr/>
          </p:nvSpPr>
          <p:spPr bwMode="auto">
            <a:xfrm>
              <a:off x="1457" y="3262"/>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No. Elements</a:t>
              </a:r>
              <a:endParaRPr lang="en-GB" altLang="en-US" sz="1400"/>
            </a:p>
          </p:txBody>
        </p:sp>
        <p:sp>
          <p:nvSpPr>
            <p:cNvPr id="48146" name="Line 18"/>
            <p:cNvSpPr>
              <a:spLocks noChangeShapeType="1"/>
            </p:cNvSpPr>
            <p:nvPr/>
          </p:nvSpPr>
          <p:spPr bwMode="auto">
            <a:xfrm flipH="1">
              <a:off x="2136" y="335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147" name="Line 19"/>
            <p:cNvSpPr>
              <a:spLocks noChangeShapeType="1"/>
            </p:cNvSpPr>
            <p:nvPr/>
          </p:nvSpPr>
          <p:spPr bwMode="auto">
            <a:xfrm flipV="1">
              <a:off x="2232" y="2928"/>
              <a:ext cx="400" cy="42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8148" name="Group 20"/>
          <p:cNvGrpSpPr>
            <a:grpSpLocks/>
          </p:cNvGrpSpPr>
          <p:nvPr/>
        </p:nvGrpSpPr>
        <p:grpSpPr bwMode="auto">
          <a:xfrm>
            <a:off x="2425700" y="3594100"/>
            <a:ext cx="1408113" cy="804863"/>
            <a:chOff x="1528" y="2264"/>
            <a:chExt cx="887" cy="507"/>
          </a:xfrm>
        </p:grpSpPr>
        <p:sp>
          <p:nvSpPr>
            <p:cNvPr id="48149" name="Text Box 21"/>
            <p:cNvSpPr txBox="1">
              <a:spLocks noChangeArrowheads="1"/>
            </p:cNvSpPr>
            <p:nvPr/>
          </p:nvSpPr>
          <p:spPr bwMode="auto">
            <a:xfrm>
              <a:off x="1528" y="2598"/>
              <a:ext cx="84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Twists</a:t>
              </a:r>
              <a:endParaRPr lang="en-GB" altLang="en-US" sz="1400"/>
            </a:p>
          </p:txBody>
        </p:sp>
        <p:sp>
          <p:nvSpPr>
            <p:cNvPr id="48150" name="Line 22"/>
            <p:cNvSpPr>
              <a:spLocks noChangeShapeType="1"/>
            </p:cNvSpPr>
            <p:nvPr/>
          </p:nvSpPr>
          <p:spPr bwMode="auto">
            <a:xfrm flipH="1">
              <a:off x="1919" y="268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151" name="Line 23"/>
            <p:cNvSpPr>
              <a:spLocks noChangeShapeType="1"/>
            </p:cNvSpPr>
            <p:nvPr/>
          </p:nvSpPr>
          <p:spPr bwMode="auto">
            <a:xfrm flipV="1">
              <a:off x="2015" y="2264"/>
              <a:ext cx="400" cy="42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8152" name="Group 24"/>
          <p:cNvGrpSpPr>
            <a:grpSpLocks/>
          </p:cNvGrpSpPr>
          <p:nvPr/>
        </p:nvGrpSpPr>
        <p:grpSpPr bwMode="auto">
          <a:xfrm>
            <a:off x="2882900" y="1803400"/>
            <a:ext cx="1471613" cy="1087438"/>
            <a:chOff x="1816" y="1136"/>
            <a:chExt cx="927" cy="685"/>
          </a:xfrm>
        </p:grpSpPr>
        <p:sp>
          <p:nvSpPr>
            <p:cNvPr id="48153" name="Text Box 25"/>
            <p:cNvSpPr txBox="1">
              <a:spLocks noChangeArrowheads="1"/>
            </p:cNvSpPr>
            <p:nvPr/>
          </p:nvSpPr>
          <p:spPr bwMode="auto">
            <a:xfrm>
              <a:off x="1816" y="1136"/>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Nodes</a:t>
              </a:r>
              <a:endParaRPr lang="en-GB" altLang="en-US" sz="1400"/>
            </a:p>
          </p:txBody>
        </p:sp>
        <p:sp>
          <p:nvSpPr>
            <p:cNvPr id="48154" name="Line 26"/>
            <p:cNvSpPr>
              <a:spLocks noChangeShapeType="1"/>
            </p:cNvSpPr>
            <p:nvPr/>
          </p:nvSpPr>
          <p:spPr bwMode="auto">
            <a:xfrm flipH="1">
              <a:off x="2208" y="1224"/>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155" name="Line 27"/>
            <p:cNvSpPr>
              <a:spLocks noChangeShapeType="1"/>
            </p:cNvSpPr>
            <p:nvPr/>
          </p:nvSpPr>
          <p:spPr bwMode="auto">
            <a:xfrm>
              <a:off x="2304" y="1224"/>
              <a:ext cx="439" cy="597"/>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8157" name="Text Box 29"/>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b="1"/>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Geometry Menu</a:t>
            </a:r>
            <a:br>
              <a:rPr lang="en-US" altLang="en-US"/>
            </a:br>
            <a:r>
              <a:rPr lang="en-US" altLang="en-US"/>
              <a:t> </a:t>
            </a:r>
            <a:r>
              <a:rPr lang="en-US" altLang="en-US" sz="1600"/>
              <a:t>Beams</a:t>
            </a:r>
            <a:endParaRPr lang="en-US" altLang="en-US"/>
          </a:p>
        </p:txBody>
      </p:sp>
      <p:sp>
        <p:nvSpPr>
          <p:cNvPr id="50179" name="Text Box 3"/>
          <p:cNvSpPr txBox="1">
            <a:spLocks noChangeArrowheads="1"/>
          </p:cNvSpPr>
          <p:nvPr/>
        </p:nvSpPr>
        <p:spPr bwMode="auto">
          <a:xfrm rot="-5400000">
            <a:off x="1783556" y="3736182"/>
            <a:ext cx="5556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4096</a:t>
            </a:r>
            <a:endParaRPr lang="en-GB" altLang="en-US" sz="2400">
              <a:latin typeface="Times New Roman" panose="02020603050405020304" pitchFamily="18" charset="0"/>
            </a:endParaRPr>
          </a:p>
        </p:txBody>
      </p:sp>
      <p:sp>
        <p:nvSpPr>
          <p:cNvPr id="50180" name="Line 4"/>
          <p:cNvSpPr>
            <a:spLocks noChangeShapeType="1"/>
          </p:cNvSpPr>
          <p:nvPr/>
        </p:nvSpPr>
        <p:spPr bwMode="auto">
          <a:xfrm flipH="1">
            <a:off x="2046288" y="4445000"/>
            <a:ext cx="51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181" name="Line 5"/>
          <p:cNvSpPr>
            <a:spLocks noChangeShapeType="1"/>
          </p:cNvSpPr>
          <p:nvPr/>
        </p:nvSpPr>
        <p:spPr bwMode="auto">
          <a:xfrm flipH="1">
            <a:off x="2046288" y="3378200"/>
            <a:ext cx="51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182" name="Line 6"/>
          <p:cNvSpPr>
            <a:spLocks noChangeShapeType="1"/>
          </p:cNvSpPr>
          <p:nvPr/>
        </p:nvSpPr>
        <p:spPr bwMode="auto">
          <a:xfrm flipH="1">
            <a:off x="2046288" y="2311400"/>
            <a:ext cx="51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183" name="Line 7"/>
          <p:cNvSpPr>
            <a:spLocks noChangeShapeType="1"/>
          </p:cNvSpPr>
          <p:nvPr/>
        </p:nvSpPr>
        <p:spPr bwMode="auto">
          <a:xfrm flipV="1">
            <a:off x="2152650" y="3378200"/>
            <a:ext cx="0" cy="106680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184" name="Text Box 8"/>
          <p:cNvSpPr txBox="1">
            <a:spLocks noChangeArrowheads="1"/>
          </p:cNvSpPr>
          <p:nvPr/>
        </p:nvSpPr>
        <p:spPr bwMode="auto">
          <a:xfrm rot="-5400000">
            <a:off x="1783556" y="2669382"/>
            <a:ext cx="5556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4076</a:t>
            </a:r>
            <a:endParaRPr lang="en-GB" altLang="en-US" sz="2400">
              <a:latin typeface="Times New Roman" panose="02020603050405020304" pitchFamily="18" charset="0"/>
            </a:endParaRPr>
          </a:p>
        </p:txBody>
      </p:sp>
      <p:sp>
        <p:nvSpPr>
          <p:cNvPr id="50185" name="Line 9"/>
          <p:cNvSpPr>
            <a:spLocks noChangeShapeType="1"/>
          </p:cNvSpPr>
          <p:nvPr/>
        </p:nvSpPr>
        <p:spPr bwMode="auto">
          <a:xfrm flipV="1">
            <a:off x="2152650" y="2311400"/>
            <a:ext cx="0" cy="106680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50186" name="Group 10"/>
          <p:cNvGrpSpPr>
            <a:grpSpLocks/>
          </p:cNvGrpSpPr>
          <p:nvPr/>
        </p:nvGrpSpPr>
        <p:grpSpPr bwMode="auto">
          <a:xfrm>
            <a:off x="8394700" y="5880100"/>
            <a:ext cx="609600" cy="793750"/>
            <a:chOff x="4664" y="3664"/>
            <a:chExt cx="384" cy="500"/>
          </a:xfrm>
        </p:grpSpPr>
        <p:sp>
          <p:nvSpPr>
            <p:cNvPr id="50187" name="Line 11"/>
            <p:cNvSpPr>
              <a:spLocks noChangeShapeType="1"/>
            </p:cNvSpPr>
            <p:nvPr/>
          </p:nvSpPr>
          <p:spPr bwMode="auto">
            <a:xfrm flipV="1">
              <a:off x="4704" y="3826"/>
              <a:ext cx="0" cy="16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188" name="Line 12"/>
            <p:cNvSpPr>
              <a:spLocks noChangeShapeType="1"/>
            </p:cNvSpPr>
            <p:nvPr/>
          </p:nvSpPr>
          <p:spPr bwMode="auto">
            <a:xfrm>
              <a:off x="4704" y="3992"/>
              <a:ext cx="192" cy="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189" name="Text Box 13"/>
            <p:cNvSpPr txBox="1">
              <a:spLocks noChangeArrowheads="1"/>
            </p:cNvSpPr>
            <p:nvPr/>
          </p:nvSpPr>
          <p:spPr bwMode="auto">
            <a:xfrm>
              <a:off x="4952" y="4030"/>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Y</a:t>
              </a:r>
              <a:endParaRPr lang="en-GB" altLang="en-US" sz="1400" b="1">
                <a:latin typeface="Times New Roman" panose="02020603050405020304" pitchFamily="18" charset="0"/>
              </a:endParaRPr>
            </a:p>
          </p:txBody>
        </p:sp>
        <p:sp>
          <p:nvSpPr>
            <p:cNvPr id="50190" name="Text Box 14"/>
            <p:cNvSpPr txBox="1">
              <a:spLocks noChangeArrowheads="1"/>
            </p:cNvSpPr>
            <p:nvPr/>
          </p:nvSpPr>
          <p:spPr bwMode="auto">
            <a:xfrm>
              <a:off x="4664" y="36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Z</a:t>
              </a:r>
              <a:endParaRPr lang="en-GB" altLang="en-US" sz="1400" b="1">
                <a:latin typeface="Times New Roman" panose="02020603050405020304" pitchFamily="18" charset="0"/>
              </a:endParaRPr>
            </a:p>
          </p:txBody>
        </p:sp>
        <p:sp>
          <p:nvSpPr>
            <p:cNvPr id="50191" name="Line 15"/>
            <p:cNvSpPr>
              <a:spLocks noChangeShapeType="1"/>
            </p:cNvSpPr>
            <p:nvPr/>
          </p:nvSpPr>
          <p:spPr bwMode="auto">
            <a:xfrm flipV="1">
              <a:off x="4704" y="3920"/>
              <a:ext cx="160" cy="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192" name="Text Box 16"/>
            <p:cNvSpPr txBox="1">
              <a:spLocks noChangeArrowheads="1"/>
            </p:cNvSpPr>
            <p:nvPr/>
          </p:nvSpPr>
          <p:spPr bwMode="auto">
            <a:xfrm>
              <a:off x="4912" y="3826"/>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X</a:t>
              </a:r>
              <a:endParaRPr lang="en-GB" altLang="en-US" sz="1400" b="1">
                <a:latin typeface="Times New Roman" panose="02020603050405020304" pitchFamily="18" charset="0"/>
              </a:endParaRPr>
            </a:p>
          </p:txBody>
        </p:sp>
      </p:grpSp>
      <p:pic>
        <p:nvPicPr>
          <p:cNvPr id="50193" name="Picture 17"/>
          <p:cNvPicPr preferRelativeResize="0">
            <a:picLocks noChangeAspect="1" noChangeArrowheads="1"/>
          </p:cNvPicPr>
          <p:nvPr/>
        </p:nvPicPr>
        <p:blipFill>
          <a:blip r:embed="rId3">
            <a:clrChange>
              <a:clrFrom>
                <a:srgbClr val="B1DEE3"/>
              </a:clrFrom>
              <a:clrTo>
                <a:srgbClr val="B1DEE3">
                  <a:alpha val="0"/>
                </a:srgbClr>
              </a:clrTo>
            </a:clrChange>
            <a:extLst>
              <a:ext uri="{28A0092B-C50C-407E-A947-70E740481C1C}">
                <a14:useLocalDpi xmlns:a14="http://schemas.microsoft.com/office/drawing/2010/main" val="0"/>
              </a:ext>
            </a:extLst>
          </a:blip>
          <a:srcRect l="15320" t="19205" r="7567" b="7570"/>
          <a:stretch>
            <a:fillRect/>
          </a:stretch>
        </p:blipFill>
        <p:spPr bwMode="auto">
          <a:xfrm>
            <a:off x="2627313" y="1301750"/>
            <a:ext cx="6311900" cy="435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95" name="Text Box 19"/>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b="1"/>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pic>
        <p:nvPicPr>
          <p:cNvPr id="52227" name="Picture 3"/>
          <p:cNvPicPr preferRelativeResize="0">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154" r="72357" b="19269"/>
          <a:stretch>
            <a:fillRect/>
          </a:stretch>
        </p:blipFill>
        <p:spPr bwMode="auto">
          <a:xfrm>
            <a:off x="2016125" y="1846263"/>
            <a:ext cx="606107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8" name="Group 4"/>
          <p:cNvGrpSpPr>
            <a:grpSpLocks/>
          </p:cNvGrpSpPr>
          <p:nvPr/>
        </p:nvGrpSpPr>
        <p:grpSpPr bwMode="auto">
          <a:xfrm>
            <a:off x="8318500" y="5943600"/>
            <a:ext cx="673100" cy="746125"/>
            <a:chOff x="5120" y="3728"/>
            <a:chExt cx="424" cy="470"/>
          </a:xfrm>
        </p:grpSpPr>
        <p:sp>
          <p:nvSpPr>
            <p:cNvPr id="52229" name="Line 5"/>
            <p:cNvSpPr>
              <a:spLocks noChangeShapeType="1"/>
            </p:cNvSpPr>
            <p:nvPr/>
          </p:nvSpPr>
          <p:spPr bwMode="auto">
            <a:xfrm flipV="1">
              <a:off x="5160" y="3878"/>
              <a:ext cx="0" cy="2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30" name="Line 6"/>
            <p:cNvSpPr>
              <a:spLocks noChangeShapeType="1"/>
            </p:cNvSpPr>
            <p:nvPr/>
          </p:nvSpPr>
          <p:spPr bwMode="auto">
            <a:xfrm>
              <a:off x="5160" y="4136"/>
              <a:ext cx="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31" name="Text Box 7"/>
            <p:cNvSpPr txBox="1">
              <a:spLocks noChangeArrowheads="1"/>
            </p:cNvSpPr>
            <p:nvPr/>
          </p:nvSpPr>
          <p:spPr bwMode="auto">
            <a:xfrm>
              <a:off x="5448" y="40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X</a:t>
              </a:r>
              <a:endParaRPr lang="en-GB" altLang="en-US" sz="1400" b="1">
                <a:latin typeface="Times New Roman" panose="02020603050405020304" pitchFamily="18" charset="0"/>
              </a:endParaRPr>
            </a:p>
          </p:txBody>
        </p:sp>
        <p:sp>
          <p:nvSpPr>
            <p:cNvPr id="52232" name="Text Box 8"/>
            <p:cNvSpPr txBox="1">
              <a:spLocks noChangeArrowheads="1"/>
            </p:cNvSpPr>
            <p:nvPr/>
          </p:nvSpPr>
          <p:spPr bwMode="auto">
            <a:xfrm>
              <a:off x="5120" y="3728"/>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Y</a:t>
              </a:r>
              <a:endParaRPr lang="en-GB" altLang="en-US" sz="1400" b="1">
                <a:latin typeface="Times New Roman" panose="02020603050405020304" pitchFamily="18" charset="0"/>
              </a:endParaRPr>
            </a:p>
          </p:txBody>
        </p:sp>
      </p:grpSp>
      <p:sp>
        <p:nvSpPr>
          <p:cNvPr id="52233" name="Line 9"/>
          <p:cNvSpPr>
            <a:spLocks noChangeShapeType="1"/>
          </p:cNvSpPr>
          <p:nvPr/>
        </p:nvSpPr>
        <p:spPr bwMode="auto">
          <a:xfrm flipV="1">
            <a:off x="4521200" y="2066925"/>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34" name="Line 10"/>
          <p:cNvSpPr>
            <a:spLocks noChangeShapeType="1"/>
          </p:cNvSpPr>
          <p:nvPr/>
        </p:nvSpPr>
        <p:spPr bwMode="auto">
          <a:xfrm flipV="1">
            <a:off x="3657600" y="2066925"/>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35" name="Line 11"/>
          <p:cNvSpPr>
            <a:spLocks noChangeShapeType="1"/>
          </p:cNvSpPr>
          <p:nvPr/>
        </p:nvSpPr>
        <p:spPr bwMode="auto">
          <a:xfrm flipV="1">
            <a:off x="6223000" y="2066925"/>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36" name="Line 12"/>
          <p:cNvSpPr>
            <a:spLocks noChangeShapeType="1"/>
          </p:cNvSpPr>
          <p:nvPr/>
        </p:nvSpPr>
        <p:spPr bwMode="auto">
          <a:xfrm flipV="1">
            <a:off x="5359400" y="2066925"/>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37" name="Line 13"/>
          <p:cNvSpPr>
            <a:spLocks noChangeShapeType="1"/>
          </p:cNvSpPr>
          <p:nvPr/>
        </p:nvSpPr>
        <p:spPr bwMode="auto">
          <a:xfrm flipV="1">
            <a:off x="7056438" y="2054225"/>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38" name="Text Box 14"/>
          <p:cNvSpPr txBox="1">
            <a:spLocks noChangeArrowheads="1"/>
          </p:cNvSpPr>
          <p:nvPr/>
        </p:nvSpPr>
        <p:spPr bwMode="auto">
          <a:xfrm rot="-5400000">
            <a:off x="3754438" y="4805362"/>
            <a:ext cx="12969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2239" name="Text Box 15"/>
          <p:cNvSpPr txBox="1">
            <a:spLocks noChangeArrowheads="1"/>
          </p:cNvSpPr>
          <p:nvPr/>
        </p:nvSpPr>
        <p:spPr bwMode="auto">
          <a:xfrm rot="-5400000">
            <a:off x="2905125" y="4805363"/>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2240" name="Text Box 16"/>
          <p:cNvSpPr txBox="1">
            <a:spLocks noChangeArrowheads="1"/>
          </p:cNvSpPr>
          <p:nvPr/>
        </p:nvSpPr>
        <p:spPr bwMode="auto">
          <a:xfrm rot="-5400000">
            <a:off x="5457825" y="4805363"/>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2241" name="Text Box 17"/>
          <p:cNvSpPr txBox="1">
            <a:spLocks noChangeArrowheads="1"/>
          </p:cNvSpPr>
          <p:nvPr/>
        </p:nvSpPr>
        <p:spPr bwMode="auto">
          <a:xfrm rot="-5400000">
            <a:off x="4608513" y="4805362"/>
            <a:ext cx="12969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2242" name="Text Box 18"/>
          <p:cNvSpPr txBox="1">
            <a:spLocks noChangeArrowheads="1"/>
          </p:cNvSpPr>
          <p:nvPr/>
        </p:nvSpPr>
        <p:spPr bwMode="auto">
          <a:xfrm rot="-5400000">
            <a:off x="6283325" y="4805363"/>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2243" name="Text Box 19"/>
          <p:cNvSpPr txBox="1">
            <a:spLocks noChangeArrowheads="1"/>
          </p:cNvSpPr>
          <p:nvPr/>
        </p:nvSpPr>
        <p:spPr bwMode="auto">
          <a:xfrm rot="-5400000">
            <a:off x="3754438" y="2849562"/>
            <a:ext cx="12969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2244" name="Text Box 20"/>
          <p:cNvSpPr txBox="1">
            <a:spLocks noChangeArrowheads="1"/>
          </p:cNvSpPr>
          <p:nvPr/>
        </p:nvSpPr>
        <p:spPr bwMode="auto">
          <a:xfrm rot="-5400000">
            <a:off x="2905125" y="2849563"/>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2245" name="Text Box 21"/>
          <p:cNvSpPr txBox="1">
            <a:spLocks noChangeArrowheads="1"/>
          </p:cNvSpPr>
          <p:nvPr/>
        </p:nvSpPr>
        <p:spPr bwMode="auto">
          <a:xfrm rot="-5400000">
            <a:off x="5457825" y="2849563"/>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2246" name="Text Box 22"/>
          <p:cNvSpPr txBox="1">
            <a:spLocks noChangeArrowheads="1"/>
          </p:cNvSpPr>
          <p:nvPr/>
        </p:nvSpPr>
        <p:spPr bwMode="auto">
          <a:xfrm rot="-5400000">
            <a:off x="4608513" y="2849562"/>
            <a:ext cx="12969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2247" name="Text Box 23"/>
          <p:cNvSpPr txBox="1">
            <a:spLocks noChangeArrowheads="1"/>
          </p:cNvSpPr>
          <p:nvPr/>
        </p:nvSpPr>
        <p:spPr bwMode="auto">
          <a:xfrm rot="-5400000">
            <a:off x="6283325" y="2849563"/>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2248" name="Text Box 24"/>
          <p:cNvSpPr txBox="1">
            <a:spLocks noChangeArrowheads="1"/>
          </p:cNvSpPr>
          <p:nvPr/>
        </p:nvSpPr>
        <p:spPr bwMode="auto">
          <a:xfrm>
            <a:off x="4089400" y="6453188"/>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356 x 127 x 39UB</a:t>
            </a:r>
          </a:p>
        </p:txBody>
      </p:sp>
      <p:sp>
        <p:nvSpPr>
          <p:cNvPr id="52250" name="Text Box 26"/>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Content</a:t>
            </a:r>
            <a:br>
              <a:rPr lang="en-US" altLang="en-US"/>
            </a:br>
            <a:endParaRPr lang="en-US" altLang="en-US"/>
          </a:p>
        </p:txBody>
      </p:sp>
      <p:sp>
        <p:nvSpPr>
          <p:cNvPr id="17411" name="Rectangle 3"/>
          <p:cNvSpPr>
            <a:spLocks noGrp="1" noChangeArrowheads="1"/>
          </p:cNvSpPr>
          <p:nvPr>
            <p:ph type="body" sz="half" idx="1"/>
          </p:nvPr>
        </p:nvSpPr>
        <p:spPr>
          <a:xfrm>
            <a:off x="457200" y="2205038"/>
            <a:ext cx="4041775" cy="2592387"/>
          </a:xfrm>
        </p:spPr>
        <p:txBody>
          <a:bodyPr/>
          <a:lstStyle/>
          <a:p>
            <a:pPr>
              <a:buFontTx/>
              <a:buNone/>
            </a:pPr>
            <a:endParaRPr lang="en-GB" altLang="en-US" sz="2000"/>
          </a:p>
          <a:p>
            <a:pPr>
              <a:spcAft>
                <a:spcPct val="30000"/>
              </a:spcAft>
              <a:buFontTx/>
              <a:buNone/>
            </a:pPr>
            <a:r>
              <a:rPr lang="en-GB" altLang="en-US" sz="2000"/>
              <a:t>Demonstration</a:t>
            </a:r>
          </a:p>
          <a:p>
            <a:pPr lvl="1">
              <a:spcAft>
                <a:spcPct val="30000"/>
              </a:spcAft>
            </a:pPr>
            <a:r>
              <a:rPr lang="en-GB" altLang="en-US" sz="1800" b="0"/>
              <a:t>Introduction to Vulcan GUI</a:t>
            </a:r>
          </a:p>
          <a:p>
            <a:pPr lvl="1">
              <a:spcAft>
                <a:spcPct val="30000"/>
              </a:spcAft>
            </a:pPr>
            <a:r>
              <a:rPr lang="en-GB" altLang="en-US" sz="1800" b="0"/>
              <a:t>Project Description</a:t>
            </a:r>
          </a:p>
          <a:p>
            <a:pPr lvl="1">
              <a:spcAft>
                <a:spcPct val="30000"/>
              </a:spcAft>
            </a:pPr>
            <a:r>
              <a:rPr lang="en-GB" altLang="en-US" sz="1800" b="0"/>
              <a:t>Creation of Model</a:t>
            </a:r>
          </a:p>
          <a:p>
            <a:pPr lvl="1">
              <a:spcAft>
                <a:spcPct val="30000"/>
              </a:spcAft>
            </a:pPr>
            <a:r>
              <a:rPr lang="en-GB" altLang="en-US" sz="1800" b="0"/>
              <a:t>Analysis</a:t>
            </a:r>
          </a:p>
          <a:p>
            <a:pPr>
              <a:spcAft>
                <a:spcPct val="30000"/>
              </a:spcAft>
            </a:pPr>
            <a:endParaRPr lang="en-GB" altLang="en-US" sz="2000" b="0"/>
          </a:p>
          <a:p>
            <a:pPr>
              <a:buFontTx/>
              <a:buNone/>
            </a:pPr>
            <a:endParaRPr lang="en-GB" altLang="en-US" sz="2000"/>
          </a:p>
        </p:txBody>
      </p:sp>
      <p:graphicFrame>
        <p:nvGraphicFramePr>
          <p:cNvPr id="17412" name="Object 4"/>
          <p:cNvGraphicFramePr>
            <a:graphicFrameLocks noChangeAspect="1"/>
          </p:cNvGraphicFramePr>
          <p:nvPr>
            <p:ph type="clipArt" sz="half" idx="2"/>
          </p:nvPr>
        </p:nvGraphicFramePr>
        <p:xfrm>
          <a:off x="4643438" y="2287588"/>
          <a:ext cx="4043362" cy="3151187"/>
        </p:xfrm>
        <a:graphic>
          <a:graphicData uri="http://schemas.openxmlformats.org/presentationml/2006/ole">
            <mc:AlternateContent xmlns:mc="http://schemas.openxmlformats.org/markup-compatibility/2006">
              <mc:Choice xmlns:v="urn:schemas-microsoft-com:vml" Requires="v">
                <p:oleObj spid="_x0000_s17413" name="Document" r:id="rId4" imgW="4953600" imgH="3635640" progId="Word.Document.8">
                  <p:embed/>
                </p:oleObj>
              </mc:Choice>
              <mc:Fallback>
                <p:oleObj name="Document" r:id="rId4" imgW="4953600" imgH="3635640" progId="Word.Document.8">
                  <p:embed/>
                  <p:pic>
                    <p:nvPicPr>
                      <p:cNvPr id="0" name="Object 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2287588"/>
                        <a:ext cx="4043362" cy="3151187"/>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2590800"/>
            <a:ext cx="54292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grpSp>
        <p:nvGrpSpPr>
          <p:cNvPr id="54276" name="Group 4"/>
          <p:cNvGrpSpPr>
            <a:grpSpLocks/>
          </p:cNvGrpSpPr>
          <p:nvPr/>
        </p:nvGrpSpPr>
        <p:grpSpPr bwMode="auto">
          <a:xfrm>
            <a:off x="6553200" y="1943100"/>
            <a:ext cx="2590800" cy="947738"/>
            <a:chOff x="4128" y="1224"/>
            <a:chExt cx="1632" cy="597"/>
          </a:xfrm>
        </p:grpSpPr>
        <p:sp>
          <p:nvSpPr>
            <p:cNvPr id="54277" name="Text Box 5"/>
            <p:cNvSpPr txBox="1">
              <a:spLocks noChangeArrowheads="1"/>
            </p:cNvSpPr>
            <p:nvPr/>
          </p:nvSpPr>
          <p:spPr bwMode="auto">
            <a:xfrm>
              <a:off x="4585" y="1224"/>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Preview</a:t>
              </a:r>
              <a:endParaRPr lang="en-GB" altLang="en-US" sz="1400"/>
            </a:p>
          </p:txBody>
        </p:sp>
        <p:sp>
          <p:nvSpPr>
            <p:cNvPr id="54278" name="Line 6"/>
            <p:cNvSpPr>
              <a:spLocks noChangeShapeType="1"/>
            </p:cNvSpPr>
            <p:nvPr/>
          </p:nvSpPr>
          <p:spPr bwMode="auto">
            <a:xfrm flipH="1">
              <a:off x="4489"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279" name="Line 7"/>
            <p:cNvSpPr>
              <a:spLocks noChangeShapeType="1"/>
            </p:cNvSpPr>
            <p:nvPr/>
          </p:nvSpPr>
          <p:spPr bwMode="auto">
            <a:xfrm flipH="1">
              <a:off x="4128" y="1312"/>
              <a:ext cx="361"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4280" name="Group 8"/>
          <p:cNvGrpSpPr>
            <a:grpSpLocks/>
          </p:cNvGrpSpPr>
          <p:nvPr/>
        </p:nvGrpSpPr>
        <p:grpSpPr bwMode="auto">
          <a:xfrm>
            <a:off x="4394200" y="4038600"/>
            <a:ext cx="2501900" cy="1220788"/>
            <a:chOff x="2704" y="2544"/>
            <a:chExt cx="1576" cy="769"/>
          </a:xfrm>
        </p:grpSpPr>
        <p:sp>
          <p:nvSpPr>
            <p:cNvPr id="54281" name="Text Box 9"/>
            <p:cNvSpPr txBox="1">
              <a:spLocks noChangeArrowheads="1"/>
            </p:cNvSpPr>
            <p:nvPr/>
          </p:nvSpPr>
          <p:spPr bwMode="auto">
            <a:xfrm>
              <a:off x="3105" y="314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Section Dimensions</a:t>
              </a:r>
              <a:endParaRPr lang="en-GB" altLang="en-US" sz="1400"/>
            </a:p>
          </p:txBody>
        </p:sp>
        <p:sp>
          <p:nvSpPr>
            <p:cNvPr id="54282" name="Line 10"/>
            <p:cNvSpPr>
              <a:spLocks noChangeShapeType="1"/>
            </p:cNvSpPr>
            <p:nvPr/>
          </p:nvSpPr>
          <p:spPr bwMode="auto">
            <a:xfrm flipH="1">
              <a:off x="3009" y="322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283" name="Line 11"/>
            <p:cNvSpPr>
              <a:spLocks noChangeShapeType="1"/>
            </p:cNvSpPr>
            <p:nvPr/>
          </p:nvSpPr>
          <p:spPr bwMode="auto">
            <a:xfrm flipH="1" flipV="1">
              <a:off x="2704" y="2544"/>
              <a:ext cx="305" cy="68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4284" name="Group 12"/>
          <p:cNvGrpSpPr>
            <a:grpSpLocks/>
          </p:cNvGrpSpPr>
          <p:nvPr/>
        </p:nvGrpSpPr>
        <p:grpSpPr bwMode="auto">
          <a:xfrm>
            <a:off x="2109788" y="4610100"/>
            <a:ext cx="1751012" cy="987425"/>
            <a:chOff x="1529" y="2928"/>
            <a:chExt cx="1103" cy="622"/>
          </a:xfrm>
        </p:grpSpPr>
        <p:sp>
          <p:nvSpPr>
            <p:cNvPr id="54285" name="Text Box 13"/>
            <p:cNvSpPr txBox="1">
              <a:spLocks noChangeArrowheads="1"/>
            </p:cNvSpPr>
            <p:nvPr/>
          </p:nvSpPr>
          <p:spPr bwMode="auto">
            <a:xfrm>
              <a:off x="1529" y="3262"/>
              <a:ext cx="7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Offset from slab node</a:t>
              </a:r>
              <a:endParaRPr lang="en-GB" altLang="en-US" sz="1400"/>
            </a:p>
          </p:txBody>
        </p:sp>
        <p:sp>
          <p:nvSpPr>
            <p:cNvPr id="54286" name="Line 14"/>
            <p:cNvSpPr>
              <a:spLocks noChangeShapeType="1"/>
            </p:cNvSpPr>
            <p:nvPr/>
          </p:nvSpPr>
          <p:spPr bwMode="auto">
            <a:xfrm flipH="1">
              <a:off x="2136" y="335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287" name="Line 15"/>
            <p:cNvSpPr>
              <a:spLocks noChangeShapeType="1"/>
            </p:cNvSpPr>
            <p:nvPr/>
          </p:nvSpPr>
          <p:spPr bwMode="auto">
            <a:xfrm flipV="1">
              <a:off x="2232" y="2928"/>
              <a:ext cx="400" cy="42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4288" name="Group 16"/>
          <p:cNvGrpSpPr>
            <a:grpSpLocks/>
          </p:cNvGrpSpPr>
          <p:nvPr/>
        </p:nvGrpSpPr>
        <p:grpSpPr bwMode="auto">
          <a:xfrm>
            <a:off x="1955800" y="1943100"/>
            <a:ext cx="1689100" cy="947738"/>
            <a:chOff x="1168" y="1224"/>
            <a:chExt cx="1064" cy="597"/>
          </a:xfrm>
        </p:grpSpPr>
        <p:sp>
          <p:nvSpPr>
            <p:cNvPr id="54289" name="Text Box 17"/>
            <p:cNvSpPr txBox="1">
              <a:spLocks noChangeArrowheads="1"/>
            </p:cNvSpPr>
            <p:nvPr/>
          </p:nvSpPr>
          <p:spPr bwMode="auto">
            <a:xfrm>
              <a:off x="1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Edit Section</a:t>
              </a:r>
              <a:endParaRPr lang="en-GB" altLang="en-US" sz="1400"/>
            </a:p>
          </p:txBody>
        </p:sp>
        <p:sp>
          <p:nvSpPr>
            <p:cNvPr id="54290" name="Line 18"/>
            <p:cNvSpPr>
              <a:spLocks noChangeShapeType="1"/>
            </p:cNvSpPr>
            <p:nvPr/>
          </p:nvSpPr>
          <p:spPr bwMode="auto">
            <a:xfrm flipH="1">
              <a:off x="1769"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291" name="Line 19"/>
            <p:cNvSpPr>
              <a:spLocks noChangeShapeType="1"/>
            </p:cNvSpPr>
            <p:nvPr/>
          </p:nvSpPr>
          <p:spPr bwMode="auto">
            <a:xfrm>
              <a:off x="1865" y="1312"/>
              <a:ext cx="367"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4292" name="Group 20"/>
          <p:cNvGrpSpPr>
            <a:grpSpLocks/>
          </p:cNvGrpSpPr>
          <p:nvPr/>
        </p:nvGrpSpPr>
        <p:grpSpPr bwMode="auto">
          <a:xfrm>
            <a:off x="3543300" y="1943100"/>
            <a:ext cx="2146300" cy="1308100"/>
            <a:chOff x="2168" y="1224"/>
            <a:chExt cx="1352" cy="824"/>
          </a:xfrm>
        </p:grpSpPr>
        <p:sp>
          <p:nvSpPr>
            <p:cNvPr id="54293" name="Text Box 21"/>
            <p:cNvSpPr txBox="1">
              <a:spLocks noChangeArrowheads="1"/>
            </p:cNvSpPr>
            <p:nvPr/>
          </p:nvSpPr>
          <p:spPr bwMode="auto">
            <a:xfrm>
              <a:off x="2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Section Properties</a:t>
              </a:r>
              <a:endParaRPr lang="en-GB" altLang="en-US" sz="1400"/>
            </a:p>
          </p:txBody>
        </p:sp>
        <p:sp>
          <p:nvSpPr>
            <p:cNvPr id="54294" name="Line 22"/>
            <p:cNvSpPr>
              <a:spLocks noChangeShapeType="1"/>
            </p:cNvSpPr>
            <p:nvPr/>
          </p:nvSpPr>
          <p:spPr bwMode="auto">
            <a:xfrm flipH="1">
              <a:off x="3057"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295" name="Line 23"/>
            <p:cNvSpPr>
              <a:spLocks noChangeShapeType="1"/>
            </p:cNvSpPr>
            <p:nvPr/>
          </p:nvSpPr>
          <p:spPr bwMode="auto">
            <a:xfrm>
              <a:off x="3153" y="1312"/>
              <a:ext cx="367" cy="736"/>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54297" name="Text Box 2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pic>
        <p:nvPicPr>
          <p:cNvPr id="56323" name="Picture 3"/>
          <p:cNvPicPr preferRelativeResize="0">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154" r="72357" b="19269"/>
          <a:stretch>
            <a:fillRect/>
          </a:stretch>
        </p:blipFill>
        <p:spPr bwMode="auto">
          <a:xfrm>
            <a:off x="2016125" y="1846263"/>
            <a:ext cx="606107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4" name="Group 4"/>
          <p:cNvGrpSpPr>
            <a:grpSpLocks/>
          </p:cNvGrpSpPr>
          <p:nvPr/>
        </p:nvGrpSpPr>
        <p:grpSpPr bwMode="auto">
          <a:xfrm>
            <a:off x="8318500" y="5943600"/>
            <a:ext cx="673100" cy="746125"/>
            <a:chOff x="5120" y="3728"/>
            <a:chExt cx="424" cy="470"/>
          </a:xfrm>
        </p:grpSpPr>
        <p:sp>
          <p:nvSpPr>
            <p:cNvPr id="56325" name="Line 5"/>
            <p:cNvSpPr>
              <a:spLocks noChangeShapeType="1"/>
            </p:cNvSpPr>
            <p:nvPr/>
          </p:nvSpPr>
          <p:spPr bwMode="auto">
            <a:xfrm flipV="1">
              <a:off x="5160" y="3878"/>
              <a:ext cx="0" cy="2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26" name="Line 6"/>
            <p:cNvSpPr>
              <a:spLocks noChangeShapeType="1"/>
            </p:cNvSpPr>
            <p:nvPr/>
          </p:nvSpPr>
          <p:spPr bwMode="auto">
            <a:xfrm>
              <a:off x="5160" y="4136"/>
              <a:ext cx="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27" name="Text Box 7"/>
            <p:cNvSpPr txBox="1">
              <a:spLocks noChangeArrowheads="1"/>
            </p:cNvSpPr>
            <p:nvPr/>
          </p:nvSpPr>
          <p:spPr bwMode="auto">
            <a:xfrm>
              <a:off x="5448" y="40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X</a:t>
              </a:r>
              <a:endParaRPr lang="en-GB" altLang="en-US" sz="1400" b="1">
                <a:latin typeface="Times New Roman" panose="02020603050405020304" pitchFamily="18" charset="0"/>
              </a:endParaRPr>
            </a:p>
          </p:txBody>
        </p:sp>
        <p:sp>
          <p:nvSpPr>
            <p:cNvPr id="56328" name="Text Box 8"/>
            <p:cNvSpPr txBox="1">
              <a:spLocks noChangeArrowheads="1"/>
            </p:cNvSpPr>
            <p:nvPr/>
          </p:nvSpPr>
          <p:spPr bwMode="auto">
            <a:xfrm>
              <a:off x="5120" y="3728"/>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Y</a:t>
              </a:r>
              <a:endParaRPr lang="en-GB" altLang="en-US" sz="1400" b="1">
                <a:latin typeface="Times New Roman" panose="02020603050405020304" pitchFamily="18" charset="0"/>
              </a:endParaRPr>
            </a:p>
          </p:txBody>
        </p:sp>
      </p:grpSp>
      <p:sp>
        <p:nvSpPr>
          <p:cNvPr id="56329" name="Line 9"/>
          <p:cNvSpPr>
            <a:spLocks noChangeShapeType="1"/>
          </p:cNvSpPr>
          <p:nvPr/>
        </p:nvSpPr>
        <p:spPr bwMode="auto">
          <a:xfrm flipV="1">
            <a:off x="4521200" y="2066925"/>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30" name="Line 10"/>
          <p:cNvSpPr>
            <a:spLocks noChangeShapeType="1"/>
          </p:cNvSpPr>
          <p:nvPr/>
        </p:nvSpPr>
        <p:spPr bwMode="auto">
          <a:xfrm flipV="1">
            <a:off x="3657600" y="2066925"/>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31" name="Line 11"/>
          <p:cNvSpPr>
            <a:spLocks noChangeShapeType="1"/>
          </p:cNvSpPr>
          <p:nvPr/>
        </p:nvSpPr>
        <p:spPr bwMode="auto">
          <a:xfrm flipV="1">
            <a:off x="6223000" y="2066925"/>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32" name="Line 12"/>
          <p:cNvSpPr>
            <a:spLocks noChangeShapeType="1"/>
          </p:cNvSpPr>
          <p:nvPr/>
        </p:nvSpPr>
        <p:spPr bwMode="auto">
          <a:xfrm flipV="1">
            <a:off x="5359400" y="2066925"/>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33" name="Line 13"/>
          <p:cNvSpPr>
            <a:spLocks noChangeShapeType="1"/>
          </p:cNvSpPr>
          <p:nvPr/>
        </p:nvSpPr>
        <p:spPr bwMode="auto">
          <a:xfrm flipV="1">
            <a:off x="7056438" y="2054225"/>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34" name="Text Box 14"/>
          <p:cNvSpPr txBox="1">
            <a:spLocks noChangeArrowheads="1"/>
          </p:cNvSpPr>
          <p:nvPr/>
        </p:nvSpPr>
        <p:spPr bwMode="auto">
          <a:xfrm rot="-5400000">
            <a:off x="3754438" y="4805362"/>
            <a:ext cx="12969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6335" name="Text Box 15"/>
          <p:cNvSpPr txBox="1">
            <a:spLocks noChangeArrowheads="1"/>
          </p:cNvSpPr>
          <p:nvPr/>
        </p:nvSpPr>
        <p:spPr bwMode="auto">
          <a:xfrm rot="-5400000">
            <a:off x="2905125" y="4805363"/>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6336" name="Text Box 16"/>
          <p:cNvSpPr txBox="1">
            <a:spLocks noChangeArrowheads="1"/>
          </p:cNvSpPr>
          <p:nvPr/>
        </p:nvSpPr>
        <p:spPr bwMode="auto">
          <a:xfrm rot="-5400000">
            <a:off x="5457825" y="4805363"/>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6337" name="Text Box 17"/>
          <p:cNvSpPr txBox="1">
            <a:spLocks noChangeArrowheads="1"/>
          </p:cNvSpPr>
          <p:nvPr/>
        </p:nvSpPr>
        <p:spPr bwMode="auto">
          <a:xfrm rot="-5400000">
            <a:off x="4608513" y="4805362"/>
            <a:ext cx="12969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6338" name="Text Box 18"/>
          <p:cNvSpPr txBox="1">
            <a:spLocks noChangeArrowheads="1"/>
          </p:cNvSpPr>
          <p:nvPr/>
        </p:nvSpPr>
        <p:spPr bwMode="auto">
          <a:xfrm rot="-5400000">
            <a:off x="6283325" y="4805363"/>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6339" name="Text Box 19"/>
          <p:cNvSpPr txBox="1">
            <a:spLocks noChangeArrowheads="1"/>
          </p:cNvSpPr>
          <p:nvPr/>
        </p:nvSpPr>
        <p:spPr bwMode="auto">
          <a:xfrm rot="-5400000">
            <a:off x="3754438" y="2849562"/>
            <a:ext cx="12969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6340" name="Text Box 20"/>
          <p:cNvSpPr txBox="1">
            <a:spLocks noChangeArrowheads="1"/>
          </p:cNvSpPr>
          <p:nvPr/>
        </p:nvSpPr>
        <p:spPr bwMode="auto">
          <a:xfrm rot="-5400000">
            <a:off x="2905125" y="2849563"/>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6341" name="Text Box 21"/>
          <p:cNvSpPr txBox="1">
            <a:spLocks noChangeArrowheads="1"/>
          </p:cNvSpPr>
          <p:nvPr/>
        </p:nvSpPr>
        <p:spPr bwMode="auto">
          <a:xfrm rot="-5400000">
            <a:off x="5457825" y="2849563"/>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6342" name="Text Box 22"/>
          <p:cNvSpPr txBox="1">
            <a:spLocks noChangeArrowheads="1"/>
          </p:cNvSpPr>
          <p:nvPr/>
        </p:nvSpPr>
        <p:spPr bwMode="auto">
          <a:xfrm rot="-5400000">
            <a:off x="4608513" y="2849562"/>
            <a:ext cx="12969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6343" name="Text Box 23"/>
          <p:cNvSpPr txBox="1">
            <a:spLocks noChangeArrowheads="1"/>
          </p:cNvSpPr>
          <p:nvPr/>
        </p:nvSpPr>
        <p:spPr bwMode="auto">
          <a:xfrm rot="-5400000">
            <a:off x="6283325" y="2849563"/>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56344" name="Text Box 24"/>
          <p:cNvSpPr txBox="1">
            <a:spLocks noChangeArrowheads="1"/>
          </p:cNvSpPr>
          <p:nvPr/>
        </p:nvSpPr>
        <p:spPr bwMode="auto">
          <a:xfrm>
            <a:off x="4089400" y="6453188"/>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356 x 171 x 51UB</a:t>
            </a:r>
          </a:p>
        </p:txBody>
      </p:sp>
      <p:sp>
        <p:nvSpPr>
          <p:cNvPr id="56345" name="Line 25"/>
          <p:cNvSpPr>
            <a:spLocks noChangeShapeType="1"/>
          </p:cNvSpPr>
          <p:nvPr/>
        </p:nvSpPr>
        <p:spPr bwMode="auto">
          <a:xfrm>
            <a:off x="3657600" y="3781425"/>
            <a:ext cx="4414838"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46" name="Text Box 26"/>
          <p:cNvSpPr txBox="1">
            <a:spLocks noChangeArrowheads="1"/>
          </p:cNvSpPr>
          <p:nvPr/>
        </p:nvSpPr>
        <p:spPr bwMode="auto">
          <a:xfrm>
            <a:off x="4489450" y="3778250"/>
            <a:ext cx="2197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200" b="1"/>
              <a:t>356 x 171x 51UB</a:t>
            </a:r>
          </a:p>
        </p:txBody>
      </p:sp>
      <p:sp>
        <p:nvSpPr>
          <p:cNvPr id="56348" name="Text Box 28"/>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75" y="2619375"/>
            <a:ext cx="54292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1"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grpSp>
        <p:nvGrpSpPr>
          <p:cNvPr id="58372" name="Group 4"/>
          <p:cNvGrpSpPr>
            <a:grpSpLocks/>
          </p:cNvGrpSpPr>
          <p:nvPr/>
        </p:nvGrpSpPr>
        <p:grpSpPr bwMode="auto">
          <a:xfrm>
            <a:off x="6553200" y="1943100"/>
            <a:ext cx="2590800" cy="947738"/>
            <a:chOff x="4128" y="1224"/>
            <a:chExt cx="1632" cy="597"/>
          </a:xfrm>
        </p:grpSpPr>
        <p:sp>
          <p:nvSpPr>
            <p:cNvPr id="58373" name="Text Box 5"/>
            <p:cNvSpPr txBox="1">
              <a:spLocks noChangeArrowheads="1"/>
            </p:cNvSpPr>
            <p:nvPr/>
          </p:nvSpPr>
          <p:spPr bwMode="auto">
            <a:xfrm>
              <a:off x="4585" y="1224"/>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Preview</a:t>
              </a:r>
              <a:endParaRPr lang="en-GB" altLang="en-US" sz="1400"/>
            </a:p>
          </p:txBody>
        </p:sp>
        <p:sp>
          <p:nvSpPr>
            <p:cNvPr id="58374" name="Line 6"/>
            <p:cNvSpPr>
              <a:spLocks noChangeShapeType="1"/>
            </p:cNvSpPr>
            <p:nvPr/>
          </p:nvSpPr>
          <p:spPr bwMode="auto">
            <a:xfrm flipH="1">
              <a:off x="4489"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75" name="Line 7"/>
            <p:cNvSpPr>
              <a:spLocks noChangeShapeType="1"/>
            </p:cNvSpPr>
            <p:nvPr/>
          </p:nvSpPr>
          <p:spPr bwMode="auto">
            <a:xfrm flipH="1">
              <a:off x="4128" y="1312"/>
              <a:ext cx="361"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8376" name="Group 8"/>
          <p:cNvGrpSpPr>
            <a:grpSpLocks/>
          </p:cNvGrpSpPr>
          <p:nvPr/>
        </p:nvGrpSpPr>
        <p:grpSpPr bwMode="auto">
          <a:xfrm>
            <a:off x="4381500" y="4038600"/>
            <a:ext cx="2501900" cy="1220788"/>
            <a:chOff x="2704" y="2544"/>
            <a:chExt cx="1576" cy="769"/>
          </a:xfrm>
        </p:grpSpPr>
        <p:sp>
          <p:nvSpPr>
            <p:cNvPr id="58377" name="Text Box 9"/>
            <p:cNvSpPr txBox="1">
              <a:spLocks noChangeArrowheads="1"/>
            </p:cNvSpPr>
            <p:nvPr/>
          </p:nvSpPr>
          <p:spPr bwMode="auto">
            <a:xfrm>
              <a:off x="3105" y="314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Section Dimensions</a:t>
              </a:r>
              <a:endParaRPr lang="en-GB" altLang="en-US" sz="1400"/>
            </a:p>
          </p:txBody>
        </p:sp>
        <p:sp>
          <p:nvSpPr>
            <p:cNvPr id="58378" name="Line 10"/>
            <p:cNvSpPr>
              <a:spLocks noChangeShapeType="1"/>
            </p:cNvSpPr>
            <p:nvPr/>
          </p:nvSpPr>
          <p:spPr bwMode="auto">
            <a:xfrm flipH="1">
              <a:off x="3009" y="322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79" name="Line 11"/>
            <p:cNvSpPr>
              <a:spLocks noChangeShapeType="1"/>
            </p:cNvSpPr>
            <p:nvPr/>
          </p:nvSpPr>
          <p:spPr bwMode="auto">
            <a:xfrm flipH="1" flipV="1">
              <a:off x="2704" y="2544"/>
              <a:ext cx="305" cy="68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8380" name="Group 12"/>
          <p:cNvGrpSpPr>
            <a:grpSpLocks/>
          </p:cNvGrpSpPr>
          <p:nvPr/>
        </p:nvGrpSpPr>
        <p:grpSpPr bwMode="auto">
          <a:xfrm>
            <a:off x="2097088" y="4610100"/>
            <a:ext cx="1751012" cy="987425"/>
            <a:chOff x="1529" y="2928"/>
            <a:chExt cx="1103" cy="622"/>
          </a:xfrm>
        </p:grpSpPr>
        <p:sp>
          <p:nvSpPr>
            <p:cNvPr id="58381" name="Text Box 13"/>
            <p:cNvSpPr txBox="1">
              <a:spLocks noChangeArrowheads="1"/>
            </p:cNvSpPr>
            <p:nvPr/>
          </p:nvSpPr>
          <p:spPr bwMode="auto">
            <a:xfrm>
              <a:off x="1529" y="3262"/>
              <a:ext cx="7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Offset from slab node</a:t>
              </a:r>
              <a:endParaRPr lang="en-GB" altLang="en-US" sz="1400"/>
            </a:p>
          </p:txBody>
        </p:sp>
        <p:sp>
          <p:nvSpPr>
            <p:cNvPr id="58382" name="Line 14"/>
            <p:cNvSpPr>
              <a:spLocks noChangeShapeType="1"/>
            </p:cNvSpPr>
            <p:nvPr/>
          </p:nvSpPr>
          <p:spPr bwMode="auto">
            <a:xfrm flipH="1">
              <a:off x="2136" y="335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83" name="Line 15"/>
            <p:cNvSpPr>
              <a:spLocks noChangeShapeType="1"/>
            </p:cNvSpPr>
            <p:nvPr/>
          </p:nvSpPr>
          <p:spPr bwMode="auto">
            <a:xfrm flipV="1">
              <a:off x="2232" y="2928"/>
              <a:ext cx="400" cy="42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8384" name="Group 16"/>
          <p:cNvGrpSpPr>
            <a:grpSpLocks/>
          </p:cNvGrpSpPr>
          <p:nvPr/>
        </p:nvGrpSpPr>
        <p:grpSpPr bwMode="auto">
          <a:xfrm>
            <a:off x="1943100" y="1943100"/>
            <a:ext cx="1689100" cy="947738"/>
            <a:chOff x="1168" y="1224"/>
            <a:chExt cx="1064" cy="597"/>
          </a:xfrm>
        </p:grpSpPr>
        <p:sp>
          <p:nvSpPr>
            <p:cNvPr id="58385" name="Text Box 17"/>
            <p:cNvSpPr txBox="1">
              <a:spLocks noChangeArrowheads="1"/>
            </p:cNvSpPr>
            <p:nvPr/>
          </p:nvSpPr>
          <p:spPr bwMode="auto">
            <a:xfrm>
              <a:off x="1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Edit Section</a:t>
              </a:r>
              <a:endParaRPr lang="en-GB" altLang="en-US" sz="1400"/>
            </a:p>
          </p:txBody>
        </p:sp>
        <p:sp>
          <p:nvSpPr>
            <p:cNvPr id="58386" name="Line 18"/>
            <p:cNvSpPr>
              <a:spLocks noChangeShapeType="1"/>
            </p:cNvSpPr>
            <p:nvPr/>
          </p:nvSpPr>
          <p:spPr bwMode="auto">
            <a:xfrm flipH="1">
              <a:off x="1769"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87" name="Line 19"/>
            <p:cNvSpPr>
              <a:spLocks noChangeShapeType="1"/>
            </p:cNvSpPr>
            <p:nvPr/>
          </p:nvSpPr>
          <p:spPr bwMode="auto">
            <a:xfrm>
              <a:off x="1865" y="1312"/>
              <a:ext cx="367"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58388" name="Group 20"/>
          <p:cNvGrpSpPr>
            <a:grpSpLocks/>
          </p:cNvGrpSpPr>
          <p:nvPr/>
        </p:nvGrpSpPr>
        <p:grpSpPr bwMode="auto">
          <a:xfrm>
            <a:off x="3530600" y="1943100"/>
            <a:ext cx="2146300" cy="1308100"/>
            <a:chOff x="2168" y="1224"/>
            <a:chExt cx="1352" cy="824"/>
          </a:xfrm>
        </p:grpSpPr>
        <p:sp>
          <p:nvSpPr>
            <p:cNvPr id="58389" name="Text Box 21"/>
            <p:cNvSpPr txBox="1">
              <a:spLocks noChangeArrowheads="1"/>
            </p:cNvSpPr>
            <p:nvPr/>
          </p:nvSpPr>
          <p:spPr bwMode="auto">
            <a:xfrm>
              <a:off x="2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Section Properties</a:t>
              </a:r>
              <a:endParaRPr lang="en-GB" altLang="en-US" sz="1400"/>
            </a:p>
          </p:txBody>
        </p:sp>
        <p:sp>
          <p:nvSpPr>
            <p:cNvPr id="58390" name="Line 22"/>
            <p:cNvSpPr>
              <a:spLocks noChangeShapeType="1"/>
            </p:cNvSpPr>
            <p:nvPr/>
          </p:nvSpPr>
          <p:spPr bwMode="auto">
            <a:xfrm flipH="1">
              <a:off x="3057"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391" name="Line 23"/>
            <p:cNvSpPr>
              <a:spLocks noChangeShapeType="1"/>
            </p:cNvSpPr>
            <p:nvPr/>
          </p:nvSpPr>
          <p:spPr bwMode="auto">
            <a:xfrm>
              <a:off x="3153" y="1312"/>
              <a:ext cx="367" cy="736"/>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58393" name="Text Box 2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pic>
        <p:nvPicPr>
          <p:cNvPr id="60419" name="Picture 3"/>
          <p:cNvPicPr preferRelativeResize="0">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154" r="72357" b="19269"/>
          <a:stretch>
            <a:fillRect/>
          </a:stretch>
        </p:blipFill>
        <p:spPr bwMode="auto">
          <a:xfrm>
            <a:off x="2016125" y="1881188"/>
            <a:ext cx="606107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0" name="Group 4"/>
          <p:cNvGrpSpPr>
            <a:grpSpLocks/>
          </p:cNvGrpSpPr>
          <p:nvPr/>
        </p:nvGrpSpPr>
        <p:grpSpPr bwMode="auto">
          <a:xfrm>
            <a:off x="8318500" y="5943600"/>
            <a:ext cx="673100" cy="746125"/>
            <a:chOff x="5120" y="3728"/>
            <a:chExt cx="424" cy="470"/>
          </a:xfrm>
        </p:grpSpPr>
        <p:sp>
          <p:nvSpPr>
            <p:cNvPr id="60421" name="Line 5"/>
            <p:cNvSpPr>
              <a:spLocks noChangeShapeType="1"/>
            </p:cNvSpPr>
            <p:nvPr/>
          </p:nvSpPr>
          <p:spPr bwMode="auto">
            <a:xfrm flipV="1">
              <a:off x="5160" y="3878"/>
              <a:ext cx="0" cy="2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22" name="Line 6"/>
            <p:cNvSpPr>
              <a:spLocks noChangeShapeType="1"/>
            </p:cNvSpPr>
            <p:nvPr/>
          </p:nvSpPr>
          <p:spPr bwMode="auto">
            <a:xfrm>
              <a:off x="5160" y="4136"/>
              <a:ext cx="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23" name="Text Box 7"/>
            <p:cNvSpPr txBox="1">
              <a:spLocks noChangeArrowheads="1"/>
            </p:cNvSpPr>
            <p:nvPr/>
          </p:nvSpPr>
          <p:spPr bwMode="auto">
            <a:xfrm>
              <a:off x="5448" y="40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X</a:t>
              </a:r>
              <a:endParaRPr lang="en-GB" altLang="en-US" sz="1400" b="1">
                <a:latin typeface="Times New Roman" panose="02020603050405020304" pitchFamily="18" charset="0"/>
              </a:endParaRPr>
            </a:p>
          </p:txBody>
        </p:sp>
        <p:sp>
          <p:nvSpPr>
            <p:cNvPr id="60424" name="Text Box 8"/>
            <p:cNvSpPr txBox="1">
              <a:spLocks noChangeArrowheads="1"/>
            </p:cNvSpPr>
            <p:nvPr/>
          </p:nvSpPr>
          <p:spPr bwMode="auto">
            <a:xfrm>
              <a:off x="5120" y="3728"/>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Y</a:t>
              </a:r>
              <a:endParaRPr lang="en-GB" altLang="en-US" sz="1400" b="1">
                <a:latin typeface="Times New Roman" panose="02020603050405020304" pitchFamily="18" charset="0"/>
              </a:endParaRPr>
            </a:p>
          </p:txBody>
        </p:sp>
      </p:grpSp>
      <p:sp>
        <p:nvSpPr>
          <p:cNvPr id="60425" name="Line 9"/>
          <p:cNvSpPr>
            <a:spLocks noChangeShapeType="1"/>
          </p:cNvSpPr>
          <p:nvPr/>
        </p:nvSpPr>
        <p:spPr bwMode="auto">
          <a:xfrm flipV="1">
            <a:off x="4521200" y="2101850"/>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26" name="Line 10"/>
          <p:cNvSpPr>
            <a:spLocks noChangeShapeType="1"/>
          </p:cNvSpPr>
          <p:nvPr/>
        </p:nvSpPr>
        <p:spPr bwMode="auto">
          <a:xfrm flipV="1">
            <a:off x="3657600" y="2101850"/>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27" name="Line 11"/>
          <p:cNvSpPr>
            <a:spLocks noChangeShapeType="1"/>
          </p:cNvSpPr>
          <p:nvPr/>
        </p:nvSpPr>
        <p:spPr bwMode="auto">
          <a:xfrm flipV="1">
            <a:off x="6223000" y="2101850"/>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28" name="Line 12"/>
          <p:cNvSpPr>
            <a:spLocks noChangeShapeType="1"/>
          </p:cNvSpPr>
          <p:nvPr/>
        </p:nvSpPr>
        <p:spPr bwMode="auto">
          <a:xfrm flipV="1">
            <a:off x="5359400" y="2101850"/>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29" name="Line 13"/>
          <p:cNvSpPr>
            <a:spLocks noChangeShapeType="1"/>
          </p:cNvSpPr>
          <p:nvPr/>
        </p:nvSpPr>
        <p:spPr bwMode="auto">
          <a:xfrm flipV="1">
            <a:off x="7056438" y="2089150"/>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30" name="Text Box 14"/>
          <p:cNvSpPr txBox="1">
            <a:spLocks noChangeArrowheads="1"/>
          </p:cNvSpPr>
          <p:nvPr/>
        </p:nvSpPr>
        <p:spPr bwMode="auto">
          <a:xfrm rot="-5400000">
            <a:off x="3754438" y="4840287"/>
            <a:ext cx="12969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0431" name="Text Box 15"/>
          <p:cNvSpPr txBox="1">
            <a:spLocks noChangeArrowheads="1"/>
          </p:cNvSpPr>
          <p:nvPr/>
        </p:nvSpPr>
        <p:spPr bwMode="auto">
          <a:xfrm rot="-5400000">
            <a:off x="2905125" y="4840288"/>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0432" name="Text Box 16"/>
          <p:cNvSpPr txBox="1">
            <a:spLocks noChangeArrowheads="1"/>
          </p:cNvSpPr>
          <p:nvPr/>
        </p:nvSpPr>
        <p:spPr bwMode="auto">
          <a:xfrm rot="-5400000">
            <a:off x="5457825" y="4840288"/>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0433" name="Text Box 17"/>
          <p:cNvSpPr txBox="1">
            <a:spLocks noChangeArrowheads="1"/>
          </p:cNvSpPr>
          <p:nvPr/>
        </p:nvSpPr>
        <p:spPr bwMode="auto">
          <a:xfrm rot="-5400000">
            <a:off x="4608513" y="4840287"/>
            <a:ext cx="12969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0434" name="Text Box 18"/>
          <p:cNvSpPr txBox="1">
            <a:spLocks noChangeArrowheads="1"/>
          </p:cNvSpPr>
          <p:nvPr/>
        </p:nvSpPr>
        <p:spPr bwMode="auto">
          <a:xfrm rot="-5400000">
            <a:off x="6283325" y="4840288"/>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0435" name="Text Box 19"/>
          <p:cNvSpPr txBox="1">
            <a:spLocks noChangeArrowheads="1"/>
          </p:cNvSpPr>
          <p:nvPr/>
        </p:nvSpPr>
        <p:spPr bwMode="auto">
          <a:xfrm rot="-5400000">
            <a:off x="3754438" y="2884487"/>
            <a:ext cx="12969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0436" name="Text Box 20"/>
          <p:cNvSpPr txBox="1">
            <a:spLocks noChangeArrowheads="1"/>
          </p:cNvSpPr>
          <p:nvPr/>
        </p:nvSpPr>
        <p:spPr bwMode="auto">
          <a:xfrm rot="-5400000">
            <a:off x="2905125" y="2884488"/>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0437" name="Text Box 21"/>
          <p:cNvSpPr txBox="1">
            <a:spLocks noChangeArrowheads="1"/>
          </p:cNvSpPr>
          <p:nvPr/>
        </p:nvSpPr>
        <p:spPr bwMode="auto">
          <a:xfrm rot="-5400000">
            <a:off x="5457825" y="2884488"/>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0438" name="Text Box 22"/>
          <p:cNvSpPr txBox="1">
            <a:spLocks noChangeArrowheads="1"/>
          </p:cNvSpPr>
          <p:nvPr/>
        </p:nvSpPr>
        <p:spPr bwMode="auto">
          <a:xfrm rot="-5400000">
            <a:off x="4608513" y="2884487"/>
            <a:ext cx="12969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0439" name="Text Box 23"/>
          <p:cNvSpPr txBox="1">
            <a:spLocks noChangeArrowheads="1"/>
          </p:cNvSpPr>
          <p:nvPr/>
        </p:nvSpPr>
        <p:spPr bwMode="auto">
          <a:xfrm rot="-5400000">
            <a:off x="6283325" y="2884488"/>
            <a:ext cx="12969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0440" name="Text Box 24"/>
          <p:cNvSpPr txBox="1">
            <a:spLocks noChangeArrowheads="1"/>
          </p:cNvSpPr>
          <p:nvPr/>
        </p:nvSpPr>
        <p:spPr bwMode="auto">
          <a:xfrm>
            <a:off x="4089400" y="6453188"/>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FABSEC Beams</a:t>
            </a:r>
          </a:p>
        </p:txBody>
      </p:sp>
      <p:sp>
        <p:nvSpPr>
          <p:cNvPr id="60441" name="Line 25"/>
          <p:cNvSpPr>
            <a:spLocks noChangeShapeType="1"/>
          </p:cNvSpPr>
          <p:nvPr/>
        </p:nvSpPr>
        <p:spPr bwMode="auto">
          <a:xfrm>
            <a:off x="3657600" y="3816350"/>
            <a:ext cx="4414838"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42" name="Text Box 26"/>
          <p:cNvSpPr txBox="1">
            <a:spLocks noChangeArrowheads="1"/>
          </p:cNvSpPr>
          <p:nvPr/>
        </p:nvSpPr>
        <p:spPr bwMode="auto">
          <a:xfrm>
            <a:off x="4489450" y="3813175"/>
            <a:ext cx="2197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200" b="1"/>
              <a:t>356 x 171x 51UB</a:t>
            </a:r>
          </a:p>
        </p:txBody>
      </p:sp>
      <p:sp>
        <p:nvSpPr>
          <p:cNvPr id="60443" name="Line 27"/>
          <p:cNvSpPr>
            <a:spLocks noChangeShapeType="1"/>
          </p:cNvSpPr>
          <p:nvPr/>
        </p:nvSpPr>
        <p:spPr bwMode="auto">
          <a:xfrm>
            <a:off x="3657600" y="6013450"/>
            <a:ext cx="44148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44" name="Line 28"/>
          <p:cNvSpPr>
            <a:spLocks noChangeShapeType="1"/>
          </p:cNvSpPr>
          <p:nvPr/>
        </p:nvSpPr>
        <p:spPr bwMode="auto">
          <a:xfrm>
            <a:off x="3657600" y="2089150"/>
            <a:ext cx="44148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445" name="Text Box 29"/>
          <p:cNvSpPr txBox="1">
            <a:spLocks noChangeArrowheads="1"/>
          </p:cNvSpPr>
          <p:nvPr/>
        </p:nvSpPr>
        <p:spPr bwMode="auto">
          <a:xfrm>
            <a:off x="4489450" y="6107113"/>
            <a:ext cx="2197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200" b="1"/>
              <a:t>FABSEC Beam</a:t>
            </a:r>
          </a:p>
        </p:txBody>
      </p:sp>
      <p:sp>
        <p:nvSpPr>
          <p:cNvPr id="60446" name="Text Box 30"/>
          <p:cNvSpPr txBox="1">
            <a:spLocks noChangeArrowheads="1"/>
          </p:cNvSpPr>
          <p:nvPr/>
        </p:nvSpPr>
        <p:spPr bwMode="auto">
          <a:xfrm>
            <a:off x="4489450" y="1814513"/>
            <a:ext cx="2197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200" b="1"/>
              <a:t>FABSEC Beam</a:t>
            </a:r>
          </a:p>
        </p:txBody>
      </p:sp>
      <p:sp>
        <p:nvSpPr>
          <p:cNvPr id="60448" name="Text Box 32"/>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900" y="2625725"/>
            <a:ext cx="54292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grpSp>
        <p:nvGrpSpPr>
          <p:cNvPr id="62468" name="Group 4"/>
          <p:cNvGrpSpPr>
            <a:grpSpLocks/>
          </p:cNvGrpSpPr>
          <p:nvPr/>
        </p:nvGrpSpPr>
        <p:grpSpPr bwMode="auto">
          <a:xfrm>
            <a:off x="4699000" y="4038600"/>
            <a:ext cx="2501900" cy="1220788"/>
            <a:chOff x="2704" y="2544"/>
            <a:chExt cx="1576" cy="769"/>
          </a:xfrm>
        </p:grpSpPr>
        <p:sp>
          <p:nvSpPr>
            <p:cNvPr id="62469" name="Text Box 5"/>
            <p:cNvSpPr txBox="1">
              <a:spLocks noChangeArrowheads="1"/>
            </p:cNvSpPr>
            <p:nvPr/>
          </p:nvSpPr>
          <p:spPr bwMode="auto">
            <a:xfrm>
              <a:off x="3105" y="314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Section Dimensions</a:t>
              </a:r>
              <a:endParaRPr lang="en-GB" altLang="en-US" sz="1400"/>
            </a:p>
          </p:txBody>
        </p:sp>
        <p:sp>
          <p:nvSpPr>
            <p:cNvPr id="62470" name="Line 6"/>
            <p:cNvSpPr>
              <a:spLocks noChangeShapeType="1"/>
            </p:cNvSpPr>
            <p:nvPr/>
          </p:nvSpPr>
          <p:spPr bwMode="auto">
            <a:xfrm flipH="1">
              <a:off x="3009" y="322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71" name="Line 7"/>
            <p:cNvSpPr>
              <a:spLocks noChangeShapeType="1"/>
            </p:cNvSpPr>
            <p:nvPr/>
          </p:nvSpPr>
          <p:spPr bwMode="auto">
            <a:xfrm flipH="1" flipV="1">
              <a:off x="2704" y="2544"/>
              <a:ext cx="305" cy="68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62472" name="Group 8"/>
          <p:cNvGrpSpPr>
            <a:grpSpLocks/>
          </p:cNvGrpSpPr>
          <p:nvPr/>
        </p:nvGrpSpPr>
        <p:grpSpPr bwMode="auto">
          <a:xfrm>
            <a:off x="2287588" y="4762500"/>
            <a:ext cx="1751012" cy="804863"/>
            <a:chOff x="1529" y="2928"/>
            <a:chExt cx="1103" cy="507"/>
          </a:xfrm>
        </p:grpSpPr>
        <p:sp>
          <p:nvSpPr>
            <p:cNvPr id="62473" name="Text Box 9"/>
            <p:cNvSpPr txBox="1">
              <a:spLocks noChangeArrowheads="1"/>
            </p:cNvSpPr>
            <p:nvPr/>
          </p:nvSpPr>
          <p:spPr bwMode="auto">
            <a:xfrm>
              <a:off x="1529" y="3262"/>
              <a:ext cx="7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Section</a:t>
              </a:r>
              <a:endParaRPr lang="en-GB" altLang="en-US" sz="1400"/>
            </a:p>
          </p:txBody>
        </p:sp>
        <p:sp>
          <p:nvSpPr>
            <p:cNvPr id="62474" name="Line 10"/>
            <p:cNvSpPr>
              <a:spLocks noChangeShapeType="1"/>
            </p:cNvSpPr>
            <p:nvPr/>
          </p:nvSpPr>
          <p:spPr bwMode="auto">
            <a:xfrm flipH="1">
              <a:off x="2136" y="335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75" name="Line 11"/>
            <p:cNvSpPr>
              <a:spLocks noChangeShapeType="1"/>
            </p:cNvSpPr>
            <p:nvPr/>
          </p:nvSpPr>
          <p:spPr bwMode="auto">
            <a:xfrm flipV="1">
              <a:off x="2232" y="2928"/>
              <a:ext cx="400" cy="42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2476" name="Text Box 12"/>
          <p:cNvSpPr txBox="1">
            <a:spLocks noChangeArrowheads="1"/>
          </p:cNvSpPr>
          <p:nvPr/>
        </p:nvSpPr>
        <p:spPr bwMode="auto">
          <a:xfrm>
            <a:off x="2133600" y="1943100"/>
            <a:ext cx="14716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Tab</a:t>
            </a:r>
            <a:endParaRPr lang="en-GB" altLang="en-US" sz="1400"/>
          </a:p>
        </p:txBody>
      </p:sp>
      <p:sp>
        <p:nvSpPr>
          <p:cNvPr id="62477" name="Line 13"/>
          <p:cNvSpPr>
            <a:spLocks noChangeShapeType="1"/>
          </p:cNvSpPr>
          <p:nvPr/>
        </p:nvSpPr>
        <p:spPr bwMode="auto">
          <a:xfrm flipH="1">
            <a:off x="2870200" y="2082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78" name="Line 14"/>
          <p:cNvSpPr>
            <a:spLocks noChangeShapeType="1"/>
          </p:cNvSpPr>
          <p:nvPr/>
        </p:nvSpPr>
        <p:spPr bwMode="auto">
          <a:xfrm>
            <a:off x="3022600" y="2082800"/>
            <a:ext cx="582613" cy="808038"/>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62479" name="Group 15"/>
          <p:cNvGrpSpPr>
            <a:grpSpLocks/>
          </p:cNvGrpSpPr>
          <p:nvPr/>
        </p:nvGrpSpPr>
        <p:grpSpPr bwMode="auto">
          <a:xfrm>
            <a:off x="3721100" y="1943100"/>
            <a:ext cx="2146300" cy="1308100"/>
            <a:chOff x="2168" y="1224"/>
            <a:chExt cx="1352" cy="824"/>
          </a:xfrm>
        </p:grpSpPr>
        <p:sp>
          <p:nvSpPr>
            <p:cNvPr id="62480" name="Text Box 16"/>
            <p:cNvSpPr txBox="1">
              <a:spLocks noChangeArrowheads="1"/>
            </p:cNvSpPr>
            <p:nvPr/>
          </p:nvSpPr>
          <p:spPr bwMode="auto">
            <a:xfrm>
              <a:off x="2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Section Properties</a:t>
              </a:r>
              <a:endParaRPr lang="en-GB" altLang="en-US" sz="1400"/>
            </a:p>
          </p:txBody>
        </p:sp>
        <p:sp>
          <p:nvSpPr>
            <p:cNvPr id="62481" name="Line 17"/>
            <p:cNvSpPr>
              <a:spLocks noChangeShapeType="1"/>
            </p:cNvSpPr>
            <p:nvPr/>
          </p:nvSpPr>
          <p:spPr bwMode="auto">
            <a:xfrm flipH="1">
              <a:off x="3057"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482" name="Line 18"/>
            <p:cNvSpPr>
              <a:spLocks noChangeShapeType="1"/>
            </p:cNvSpPr>
            <p:nvPr/>
          </p:nvSpPr>
          <p:spPr bwMode="auto">
            <a:xfrm>
              <a:off x="3153" y="1312"/>
              <a:ext cx="367" cy="736"/>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2484" name="Text Box 20"/>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pic>
        <p:nvPicPr>
          <p:cNvPr id="64515" name="Picture 3"/>
          <p:cNvPicPr preferRelativeResize="0">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154" r="72357" b="19269"/>
          <a:stretch>
            <a:fillRect/>
          </a:stretch>
        </p:blipFill>
        <p:spPr bwMode="auto">
          <a:xfrm>
            <a:off x="2016125" y="1952625"/>
            <a:ext cx="6061075"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6" name="Group 4"/>
          <p:cNvGrpSpPr>
            <a:grpSpLocks/>
          </p:cNvGrpSpPr>
          <p:nvPr/>
        </p:nvGrpSpPr>
        <p:grpSpPr bwMode="auto">
          <a:xfrm>
            <a:off x="8318500" y="5943600"/>
            <a:ext cx="673100" cy="746125"/>
            <a:chOff x="5120" y="3728"/>
            <a:chExt cx="424" cy="470"/>
          </a:xfrm>
        </p:grpSpPr>
        <p:sp>
          <p:nvSpPr>
            <p:cNvPr id="64517" name="Line 5"/>
            <p:cNvSpPr>
              <a:spLocks noChangeShapeType="1"/>
            </p:cNvSpPr>
            <p:nvPr/>
          </p:nvSpPr>
          <p:spPr bwMode="auto">
            <a:xfrm flipV="1">
              <a:off x="5160" y="3878"/>
              <a:ext cx="0" cy="2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18" name="Line 6"/>
            <p:cNvSpPr>
              <a:spLocks noChangeShapeType="1"/>
            </p:cNvSpPr>
            <p:nvPr/>
          </p:nvSpPr>
          <p:spPr bwMode="auto">
            <a:xfrm>
              <a:off x="5160" y="4136"/>
              <a:ext cx="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19" name="Text Box 7"/>
            <p:cNvSpPr txBox="1">
              <a:spLocks noChangeArrowheads="1"/>
            </p:cNvSpPr>
            <p:nvPr/>
          </p:nvSpPr>
          <p:spPr bwMode="auto">
            <a:xfrm>
              <a:off x="5448" y="40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X</a:t>
              </a:r>
              <a:endParaRPr lang="en-GB" altLang="en-US" sz="1400" b="1">
                <a:latin typeface="Times New Roman" panose="02020603050405020304" pitchFamily="18" charset="0"/>
              </a:endParaRPr>
            </a:p>
          </p:txBody>
        </p:sp>
        <p:sp>
          <p:nvSpPr>
            <p:cNvPr id="64520" name="Text Box 8"/>
            <p:cNvSpPr txBox="1">
              <a:spLocks noChangeArrowheads="1"/>
            </p:cNvSpPr>
            <p:nvPr/>
          </p:nvSpPr>
          <p:spPr bwMode="auto">
            <a:xfrm>
              <a:off x="5120" y="3728"/>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Y</a:t>
              </a:r>
              <a:endParaRPr lang="en-GB" altLang="en-US" sz="1400" b="1">
                <a:latin typeface="Times New Roman" panose="02020603050405020304" pitchFamily="18" charset="0"/>
              </a:endParaRPr>
            </a:p>
          </p:txBody>
        </p:sp>
      </p:grpSp>
      <p:sp>
        <p:nvSpPr>
          <p:cNvPr id="64521" name="Line 9"/>
          <p:cNvSpPr>
            <a:spLocks noChangeShapeType="1"/>
          </p:cNvSpPr>
          <p:nvPr/>
        </p:nvSpPr>
        <p:spPr bwMode="auto">
          <a:xfrm flipV="1">
            <a:off x="4521200" y="2173288"/>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2" name="Line 10"/>
          <p:cNvSpPr>
            <a:spLocks noChangeShapeType="1"/>
          </p:cNvSpPr>
          <p:nvPr/>
        </p:nvSpPr>
        <p:spPr bwMode="auto">
          <a:xfrm flipV="1">
            <a:off x="3657600" y="2173288"/>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3" name="Line 11"/>
          <p:cNvSpPr>
            <a:spLocks noChangeShapeType="1"/>
          </p:cNvSpPr>
          <p:nvPr/>
        </p:nvSpPr>
        <p:spPr bwMode="auto">
          <a:xfrm flipV="1">
            <a:off x="6223000" y="2173288"/>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4" name="Line 12"/>
          <p:cNvSpPr>
            <a:spLocks noChangeShapeType="1"/>
          </p:cNvSpPr>
          <p:nvPr/>
        </p:nvSpPr>
        <p:spPr bwMode="auto">
          <a:xfrm flipV="1">
            <a:off x="5359400" y="2173288"/>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5" name="Line 13"/>
          <p:cNvSpPr>
            <a:spLocks noChangeShapeType="1"/>
          </p:cNvSpPr>
          <p:nvPr/>
        </p:nvSpPr>
        <p:spPr bwMode="auto">
          <a:xfrm flipV="1">
            <a:off x="7056438" y="2160588"/>
            <a:ext cx="0" cy="3911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6" name="Text Box 14"/>
          <p:cNvSpPr txBox="1">
            <a:spLocks noChangeArrowheads="1"/>
          </p:cNvSpPr>
          <p:nvPr/>
        </p:nvSpPr>
        <p:spPr bwMode="auto">
          <a:xfrm rot="-5400000">
            <a:off x="3754438" y="4911725"/>
            <a:ext cx="12969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4527" name="Text Box 15"/>
          <p:cNvSpPr txBox="1">
            <a:spLocks noChangeArrowheads="1"/>
          </p:cNvSpPr>
          <p:nvPr/>
        </p:nvSpPr>
        <p:spPr bwMode="auto">
          <a:xfrm rot="-5400000">
            <a:off x="2905125" y="4911726"/>
            <a:ext cx="129698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4528" name="Text Box 16"/>
          <p:cNvSpPr txBox="1">
            <a:spLocks noChangeArrowheads="1"/>
          </p:cNvSpPr>
          <p:nvPr/>
        </p:nvSpPr>
        <p:spPr bwMode="auto">
          <a:xfrm rot="-5400000">
            <a:off x="5457825" y="4911726"/>
            <a:ext cx="129698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4529" name="Text Box 17"/>
          <p:cNvSpPr txBox="1">
            <a:spLocks noChangeArrowheads="1"/>
          </p:cNvSpPr>
          <p:nvPr/>
        </p:nvSpPr>
        <p:spPr bwMode="auto">
          <a:xfrm rot="-5400000">
            <a:off x="4608513" y="4911725"/>
            <a:ext cx="12969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4530" name="Text Box 18"/>
          <p:cNvSpPr txBox="1">
            <a:spLocks noChangeArrowheads="1"/>
          </p:cNvSpPr>
          <p:nvPr/>
        </p:nvSpPr>
        <p:spPr bwMode="auto">
          <a:xfrm rot="-5400000">
            <a:off x="6283325" y="4911726"/>
            <a:ext cx="129698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4531" name="Text Box 19"/>
          <p:cNvSpPr txBox="1">
            <a:spLocks noChangeArrowheads="1"/>
          </p:cNvSpPr>
          <p:nvPr/>
        </p:nvSpPr>
        <p:spPr bwMode="auto">
          <a:xfrm rot="-5400000">
            <a:off x="3754438" y="2955925"/>
            <a:ext cx="12969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4532" name="Text Box 20"/>
          <p:cNvSpPr txBox="1">
            <a:spLocks noChangeArrowheads="1"/>
          </p:cNvSpPr>
          <p:nvPr/>
        </p:nvSpPr>
        <p:spPr bwMode="auto">
          <a:xfrm rot="-5400000">
            <a:off x="2905125" y="2955926"/>
            <a:ext cx="129698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4533" name="Text Box 21"/>
          <p:cNvSpPr txBox="1">
            <a:spLocks noChangeArrowheads="1"/>
          </p:cNvSpPr>
          <p:nvPr/>
        </p:nvSpPr>
        <p:spPr bwMode="auto">
          <a:xfrm rot="-5400000">
            <a:off x="5457825" y="2955926"/>
            <a:ext cx="129698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4534" name="Text Box 22"/>
          <p:cNvSpPr txBox="1">
            <a:spLocks noChangeArrowheads="1"/>
          </p:cNvSpPr>
          <p:nvPr/>
        </p:nvSpPr>
        <p:spPr bwMode="auto">
          <a:xfrm rot="-5400000">
            <a:off x="4608513" y="2955925"/>
            <a:ext cx="12969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4535" name="Text Box 23"/>
          <p:cNvSpPr txBox="1">
            <a:spLocks noChangeArrowheads="1"/>
          </p:cNvSpPr>
          <p:nvPr/>
        </p:nvSpPr>
        <p:spPr bwMode="auto">
          <a:xfrm rot="-5400000">
            <a:off x="6283325" y="2955926"/>
            <a:ext cx="129698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356 x 127 x 39UB</a:t>
            </a:r>
            <a:endParaRPr lang="en-GB" altLang="en-US" sz="2400" b="1">
              <a:latin typeface="Times New Roman" panose="02020603050405020304" pitchFamily="18" charset="0"/>
            </a:endParaRPr>
          </a:p>
        </p:txBody>
      </p:sp>
      <p:sp>
        <p:nvSpPr>
          <p:cNvPr id="64536" name="Text Box 24"/>
          <p:cNvSpPr txBox="1">
            <a:spLocks noChangeArrowheads="1"/>
          </p:cNvSpPr>
          <p:nvPr/>
        </p:nvSpPr>
        <p:spPr bwMode="auto">
          <a:xfrm>
            <a:off x="4089400" y="6508750"/>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Symmetry Beams</a:t>
            </a:r>
          </a:p>
        </p:txBody>
      </p:sp>
      <p:sp>
        <p:nvSpPr>
          <p:cNvPr id="64537" name="Line 25"/>
          <p:cNvSpPr>
            <a:spLocks noChangeShapeType="1"/>
          </p:cNvSpPr>
          <p:nvPr/>
        </p:nvSpPr>
        <p:spPr bwMode="auto">
          <a:xfrm>
            <a:off x="3657600" y="3887788"/>
            <a:ext cx="4414838"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38" name="Text Box 26"/>
          <p:cNvSpPr txBox="1">
            <a:spLocks noChangeArrowheads="1"/>
          </p:cNvSpPr>
          <p:nvPr/>
        </p:nvSpPr>
        <p:spPr bwMode="auto">
          <a:xfrm>
            <a:off x="4489450" y="3884613"/>
            <a:ext cx="2197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200" b="1"/>
              <a:t>356 x 171x 51UB</a:t>
            </a:r>
          </a:p>
        </p:txBody>
      </p:sp>
      <p:sp>
        <p:nvSpPr>
          <p:cNvPr id="64539" name="Line 27"/>
          <p:cNvSpPr>
            <a:spLocks noChangeShapeType="1"/>
          </p:cNvSpPr>
          <p:nvPr/>
        </p:nvSpPr>
        <p:spPr bwMode="auto">
          <a:xfrm>
            <a:off x="3657600" y="6084888"/>
            <a:ext cx="44148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40" name="Line 28"/>
          <p:cNvSpPr>
            <a:spLocks noChangeShapeType="1"/>
          </p:cNvSpPr>
          <p:nvPr/>
        </p:nvSpPr>
        <p:spPr bwMode="auto">
          <a:xfrm>
            <a:off x="3657600" y="2160588"/>
            <a:ext cx="44148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41" name="Text Box 29"/>
          <p:cNvSpPr txBox="1">
            <a:spLocks noChangeArrowheads="1"/>
          </p:cNvSpPr>
          <p:nvPr/>
        </p:nvSpPr>
        <p:spPr bwMode="auto">
          <a:xfrm>
            <a:off x="4489450" y="6178550"/>
            <a:ext cx="2197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200" b="1"/>
              <a:t>FABSEC Beam</a:t>
            </a:r>
          </a:p>
        </p:txBody>
      </p:sp>
      <p:sp>
        <p:nvSpPr>
          <p:cNvPr id="64542" name="Text Box 30"/>
          <p:cNvSpPr txBox="1">
            <a:spLocks noChangeArrowheads="1"/>
          </p:cNvSpPr>
          <p:nvPr/>
        </p:nvSpPr>
        <p:spPr bwMode="auto">
          <a:xfrm>
            <a:off x="4489450" y="1885950"/>
            <a:ext cx="2197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200" b="1"/>
              <a:t>FABSEC Beam</a:t>
            </a:r>
          </a:p>
        </p:txBody>
      </p:sp>
      <p:sp>
        <p:nvSpPr>
          <p:cNvPr id="64543" name="Line 31"/>
          <p:cNvSpPr>
            <a:spLocks noChangeShapeType="1"/>
          </p:cNvSpPr>
          <p:nvPr/>
        </p:nvSpPr>
        <p:spPr bwMode="auto">
          <a:xfrm flipV="1">
            <a:off x="7920038" y="2160588"/>
            <a:ext cx="0" cy="391160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44" name="Text Box 32"/>
          <p:cNvSpPr txBox="1">
            <a:spLocks noChangeArrowheads="1"/>
          </p:cNvSpPr>
          <p:nvPr/>
        </p:nvSpPr>
        <p:spPr bwMode="auto">
          <a:xfrm rot="-5400000">
            <a:off x="7146925" y="4911726"/>
            <a:ext cx="129698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Symmetry Beam</a:t>
            </a:r>
            <a:endParaRPr lang="en-GB" altLang="en-US" sz="2400" b="1">
              <a:latin typeface="Times New Roman" panose="02020603050405020304" pitchFamily="18" charset="0"/>
            </a:endParaRPr>
          </a:p>
        </p:txBody>
      </p:sp>
      <p:sp>
        <p:nvSpPr>
          <p:cNvPr id="64545" name="Text Box 33"/>
          <p:cNvSpPr txBox="1">
            <a:spLocks noChangeArrowheads="1"/>
          </p:cNvSpPr>
          <p:nvPr/>
        </p:nvSpPr>
        <p:spPr bwMode="auto">
          <a:xfrm rot="-5400000">
            <a:off x="7146925" y="2955926"/>
            <a:ext cx="129698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b="1"/>
              <a:t>Symmetry Beam</a:t>
            </a:r>
            <a:endParaRPr lang="en-GB" altLang="en-US" sz="2400" b="1">
              <a:latin typeface="Times New Roman" panose="02020603050405020304" pitchFamily="18" charset="0"/>
            </a:endParaRPr>
          </a:p>
        </p:txBody>
      </p:sp>
      <p:sp>
        <p:nvSpPr>
          <p:cNvPr id="64547" name="Text Box 3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475" y="2638425"/>
            <a:ext cx="54292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3"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grpSp>
        <p:nvGrpSpPr>
          <p:cNvPr id="66564" name="Group 4"/>
          <p:cNvGrpSpPr>
            <a:grpSpLocks/>
          </p:cNvGrpSpPr>
          <p:nvPr/>
        </p:nvGrpSpPr>
        <p:grpSpPr bwMode="auto">
          <a:xfrm>
            <a:off x="4699000" y="4038600"/>
            <a:ext cx="2501900" cy="1220788"/>
            <a:chOff x="2704" y="2544"/>
            <a:chExt cx="1576" cy="769"/>
          </a:xfrm>
        </p:grpSpPr>
        <p:sp>
          <p:nvSpPr>
            <p:cNvPr id="66565" name="Text Box 5"/>
            <p:cNvSpPr txBox="1">
              <a:spLocks noChangeArrowheads="1"/>
            </p:cNvSpPr>
            <p:nvPr/>
          </p:nvSpPr>
          <p:spPr bwMode="auto">
            <a:xfrm>
              <a:off x="3105" y="314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Section Dimensions</a:t>
              </a:r>
              <a:endParaRPr lang="en-GB" altLang="en-US" sz="1400"/>
            </a:p>
          </p:txBody>
        </p:sp>
        <p:sp>
          <p:nvSpPr>
            <p:cNvPr id="66566" name="Line 6"/>
            <p:cNvSpPr>
              <a:spLocks noChangeShapeType="1"/>
            </p:cNvSpPr>
            <p:nvPr/>
          </p:nvSpPr>
          <p:spPr bwMode="auto">
            <a:xfrm flipH="1">
              <a:off x="3009" y="322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67" name="Line 7"/>
            <p:cNvSpPr>
              <a:spLocks noChangeShapeType="1"/>
            </p:cNvSpPr>
            <p:nvPr/>
          </p:nvSpPr>
          <p:spPr bwMode="auto">
            <a:xfrm flipH="1" flipV="1">
              <a:off x="2704" y="2544"/>
              <a:ext cx="305" cy="68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66568" name="Group 8"/>
          <p:cNvGrpSpPr>
            <a:grpSpLocks/>
          </p:cNvGrpSpPr>
          <p:nvPr/>
        </p:nvGrpSpPr>
        <p:grpSpPr bwMode="auto">
          <a:xfrm>
            <a:off x="2287588" y="4762500"/>
            <a:ext cx="1751012" cy="804863"/>
            <a:chOff x="1529" y="2928"/>
            <a:chExt cx="1103" cy="507"/>
          </a:xfrm>
        </p:grpSpPr>
        <p:sp>
          <p:nvSpPr>
            <p:cNvPr id="66569" name="Text Box 9"/>
            <p:cNvSpPr txBox="1">
              <a:spLocks noChangeArrowheads="1"/>
            </p:cNvSpPr>
            <p:nvPr/>
          </p:nvSpPr>
          <p:spPr bwMode="auto">
            <a:xfrm>
              <a:off x="1529" y="3262"/>
              <a:ext cx="7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Section</a:t>
              </a:r>
              <a:endParaRPr lang="en-GB" altLang="en-US" sz="1400"/>
            </a:p>
          </p:txBody>
        </p:sp>
        <p:sp>
          <p:nvSpPr>
            <p:cNvPr id="66570" name="Line 10"/>
            <p:cNvSpPr>
              <a:spLocks noChangeShapeType="1"/>
            </p:cNvSpPr>
            <p:nvPr/>
          </p:nvSpPr>
          <p:spPr bwMode="auto">
            <a:xfrm flipH="1">
              <a:off x="2136" y="335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71" name="Line 11"/>
            <p:cNvSpPr>
              <a:spLocks noChangeShapeType="1"/>
            </p:cNvSpPr>
            <p:nvPr/>
          </p:nvSpPr>
          <p:spPr bwMode="auto">
            <a:xfrm flipV="1">
              <a:off x="2232" y="2928"/>
              <a:ext cx="400" cy="42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6572" name="Text Box 12"/>
          <p:cNvSpPr txBox="1">
            <a:spLocks noChangeArrowheads="1"/>
          </p:cNvSpPr>
          <p:nvPr/>
        </p:nvSpPr>
        <p:spPr bwMode="auto">
          <a:xfrm>
            <a:off x="2133600" y="1943100"/>
            <a:ext cx="14716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Tab</a:t>
            </a:r>
            <a:endParaRPr lang="en-GB" altLang="en-US" sz="1400"/>
          </a:p>
        </p:txBody>
      </p:sp>
      <p:sp>
        <p:nvSpPr>
          <p:cNvPr id="66573" name="Line 13"/>
          <p:cNvSpPr>
            <a:spLocks noChangeShapeType="1"/>
          </p:cNvSpPr>
          <p:nvPr/>
        </p:nvSpPr>
        <p:spPr bwMode="auto">
          <a:xfrm flipH="1">
            <a:off x="2870200" y="2082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74" name="Line 14"/>
          <p:cNvSpPr>
            <a:spLocks noChangeShapeType="1"/>
          </p:cNvSpPr>
          <p:nvPr/>
        </p:nvSpPr>
        <p:spPr bwMode="auto">
          <a:xfrm>
            <a:off x="3022600" y="2082800"/>
            <a:ext cx="582613" cy="808038"/>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66575" name="Group 15"/>
          <p:cNvGrpSpPr>
            <a:grpSpLocks/>
          </p:cNvGrpSpPr>
          <p:nvPr/>
        </p:nvGrpSpPr>
        <p:grpSpPr bwMode="auto">
          <a:xfrm>
            <a:off x="3721100" y="1943100"/>
            <a:ext cx="2146300" cy="1308100"/>
            <a:chOff x="2168" y="1224"/>
            <a:chExt cx="1352" cy="824"/>
          </a:xfrm>
        </p:grpSpPr>
        <p:sp>
          <p:nvSpPr>
            <p:cNvPr id="66576" name="Text Box 16"/>
            <p:cNvSpPr txBox="1">
              <a:spLocks noChangeArrowheads="1"/>
            </p:cNvSpPr>
            <p:nvPr/>
          </p:nvSpPr>
          <p:spPr bwMode="auto">
            <a:xfrm>
              <a:off x="2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Section Properties</a:t>
              </a:r>
              <a:endParaRPr lang="en-GB" altLang="en-US" sz="1400"/>
            </a:p>
          </p:txBody>
        </p:sp>
        <p:sp>
          <p:nvSpPr>
            <p:cNvPr id="66577" name="Line 17"/>
            <p:cNvSpPr>
              <a:spLocks noChangeShapeType="1"/>
            </p:cNvSpPr>
            <p:nvPr/>
          </p:nvSpPr>
          <p:spPr bwMode="auto">
            <a:xfrm flipH="1">
              <a:off x="3057"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78" name="Line 18"/>
            <p:cNvSpPr>
              <a:spLocks noChangeShapeType="1"/>
            </p:cNvSpPr>
            <p:nvPr/>
          </p:nvSpPr>
          <p:spPr bwMode="auto">
            <a:xfrm>
              <a:off x="3153" y="1312"/>
              <a:ext cx="367" cy="736"/>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6580" name="Text Box 20"/>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65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65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6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grpSp>
        <p:nvGrpSpPr>
          <p:cNvPr id="68611" name="Group 3"/>
          <p:cNvGrpSpPr>
            <a:grpSpLocks/>
          </p:cNvGrpSpPr>
          <p:nvPr/>
        </p:nvGrpSpPr>
        <p:grpSpPr bwMode="auto">
          <a:xfrm>
            <a:off x="8394700" y="5880100"/>
            <a:ext cx="609600" cy="793750"/>
            <a:chOff x="4664" y="3664"/>
            <a:chExt cx="384" cy="500"/>
          </a:xfrm>
        </p:grpSpPr>
        <p:sp>
          <p:nvSpPr>
            <p:cNvPr id="68612" name="Line 4"/>
            <p:cNvSpPr>
              <a:spLocks noChangeShapeType="1"/>
            </p:cNvSpPr>
            <p:nvPr/>
          </p:nvSpPr>
          <p:spPr bwMode="auto">
            <a:xfrm flipV="1">
              <a:off x="4704" y="3826"/>
              <a:ext cx="0" cy="16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3" name="Line 5"/>
            <p:cNvSpPr>
              <a:spLocks noChangeShapeType="1"/>
            </p:cNvSpPr>
            <p:nvPr/>
          </p:nvSpPr>
          <p:spPr bwMode="auto">
            <a:xfrm>
              <a:off x="4704" y="3992"/>
              <a:ext cx="192" cy="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4" name="Text Box 6"/>
            <p:cNvSpPr txBox="1">
              <a:spLocks noChangeArrowheads="1"/>
            </p:cNvSpPr>
            <p:nvPr/>
          </p:nvSpPr>
          <p:spPr bwMode="auto">
            <a:xfrm>
              <a:off x="4952" y="4030"/>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Y</a:t>
              </a:r>
              <a:endParaRPr lang="en-GB" altLang="en-US" sz="1400" b="1">
                <a:latin typeface="Times New Roman" panose="02020603050405020304" pitchFamily="18" charset="0"/>
              </a:endParaRPr>
            </a:p>
          </p:txBody>
        </p:sp>
        <p:sp>
          <p:nvSpPr>
            <p:cNvPr id="68615" name="Text Box 7"/>
            <p:cNvSpPr txBox="1">
              <a:spLocks noChangeArrowheads="1"/>
            </p:cNvSpPr>
            <p:nvPr/>
          </p:nvSpPr>
          <p:spPr bwMode="auto">
            <a:xfrm>
              <a:off x="4664" y="36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Z</a:t>
              </a:r>
              <a:endParaRPr lang="en-GB" altLang="en-US" sz="1400" b="1">
                <a:latin typeface="Times New Roman" panose="02020603050405020304" pitchFamily="18" charset="0"/>
              </a:endParaRPr>
            </a:p>
          </p:txBody>
        </p:sp>
        <p:sp>
          <p:nvSpPr>
            <p:cNvPr id="68616" name="Line 8"/>
            <p:cNvSpPr>
              <a:spLocks noChangeShapeType="1"/>
            </p:cNvSpPr>
            <p:nvPr/>
          </p:nvSpPr>
          <p:spPr bwMode="auto">
            <a:xfrm flipV="1">
              <a:off x="4704" y="3920"/>
              <a:ext cx="160" cy="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7" name="Text Box 9"/>
            <p:cNvSpPr txBox="1">
              <a:spLocks noChangeArrowheads="1"/>
            </p:cNvSpPr>
            <p:nvPr/>
          </p:nvSpPr>
          <p:spPr bwMode="auto">
            <a:xfrm>
              <a:off x="4912" y="3826"/>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X</a:t>
              </a:r>
              <a:endParaRPr lang="en-GB" altLang="en-US" sz="1400" b="1">
                <a:latin typeface="Times New Roman" panose="02020603050405020304" pitchFamily="18" charset="0"/>
              </a:endParaRPr>
            </a:p>
          </p:txBody>
        </p:sp>
      </p:grpSp>
      <p:sp>
        <p:nvSpPr>
          <p:cNvPr id="68618" name="Text Box 10"/>
          <p:cNvSpPr txBox="1">
            <a:spLocks noChangeArrowheads="1"/>
          </p:cNvSpPr>
          <p:nvPr/>
        </p:nvSpPr>
        <p:spPr bwMode="auto">
          <a:xfrm>
            <a:off x="4089400" y="6232525"/>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356 x 368 x 129UC</a:t>
            </a:r>
          </a:p>
        </p:txBody>
      </p:sp>
      <p:pic>
        <p:nvPicPr>
          <p:cNvPr id="68619" name="Picture 11"/>
          <p:cNvPicPr preferRelativeResize="0">
            <a:picLocks noChangeAspect="1" noChangeArrowheads="1"/>
          </p:cNvPicPr>
          <p:nvPr/>
        </p:nvPicPr>
        <p:blipFill>
          <a:blip r:embed="rId3">
            <a:clrChange>
              <a:clrFrom>
                <a:srgbClr val="B1DEE3"/>
              </a:clrFrom>
              <a:clrTo>
                <a:srgbClr val="B1DEE3">
                  <a:alpha val="0"/>
                </a:srgbClr>
              </a:clrTo>
            </a:clrChange>
            <a:extLst>
              <a:ext uri="{28A0092B-C50C-407E-A947-70E740481C1C}">
                <a14:useLocalDpi xmlns:a14="http://schemas.microsoft.com/office/drawing/2010/main" val="0"/>
              </a:ext>
            </a:extLst>
          </a:blip>
          <a:srcRect l="10040" t="16512" r="13400" b="10466"/>
          <a:stretch>
            <a:fillRect/>
          </a:stretch>
        </p:blipFill>
        <p:spPr bwMode="auto">
          <a:xfrm>
            <a:off x="2033588" y="1089025"/>
            <a:ext cx="6905625"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21" name="Text Box 13"/>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775" y="2619375"/>
            <a:ext cx="54292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grpSp>
        <p:nvGrpSpPr>
          <p:cNvPr id="70660" name="Group 4"/>
          <p:cNvGrpSpPr>
            <a:grpSpLocks/>
          </p:cNvGrpSpPr>
          <p:nvPr/>
        </p:nvGrpSpPr>
        <p:grpSpPr bwMode="auto">
          <a:xfrm>
            <a:off x="7126288" y="2082800"/>
            <a:ext cx="1833562" cy="947738"/>
            <a:chOff x="4489" y="1312"/>
            <a:chExt cx="1155" cy="597"/>
          </a:xfrm>
        </p:grpSpPr>
        <p:sp>
          <p:nvSpPr>
            <p:cNvPr id="70661" name="Text Box 5"/>
            <p:cNvSpPr txBox="1">
              <a:spLocks noChangeArrowheads="1"/>
            </p:cNvSpPr>
            <p:nvPr/>
          </p:nvSpPr>
          <p:spPr bwMode="auto">
            <a:xfrm>
              <a:off x="4946" y="1312"/>
              <a:ext cx="6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Preview</a:t>
              </a:r>
              <a:endParaRPr lang="en-GB" altLang="en-US" sz="1400"/>
            </a:p>
          </p:txBody>
        </p:sp>
        <p:sp>
          <p:nvSpPr>
            <p:cNvPr id="70662" name="Line 6"/>
            <p:cNvSpPr>
              <a:spLocks noChangeShapeType="1"/>
            </p:cNvSpPr>
            <p:nvPr/>
          </p:nvSpPr>
          <p:spPr bwMode="auto">
            <a:xfrm flipH="1">
              <a:off x="4850" y="1400"/>
              <a:ext cx="9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63" name="Line 7"/>
            <p:cNvSpPr>
              <a:spLocks noChangeShapeType="1"/>
            </p:cNvSpPr>
            <p:nvPr/>
          </p:nvSpPr>
          <p:spPr bwMode="auto">
            <a:xfrm flipH="1">
              <a:off x="4489" y="1400"/>
              <a:ext cx="361"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0664" name="Group 8"/>
          <p:cNvGrpSpPr>
            <a:grpSpLocks/>
          </p:cNvGrpSpPr>
          <p:nvPr/>
        </p:nvGrpSpPr>
        <p:grpSpPr bwMode="auto">
          <a:xfrm>
            <a:off x="4762500" y="4038600"/>
            <a:ext cx="2501900" cy="1220788"/>
            <a:chOff x="2704" y="2544"/>
            <a:chExt cx="1576" cy="769"/>
          </a:xfrm>
        </p:grpSpPr>
        <p:sp>
          <p:nvSpPr>
            <p:cNvPr id="70665" name="Text Box 9"/>
            <p:cNvSpPr txBox="1">
              <a:spLocks noChangeArrowheads="1"/>
            </p:cNvSpPr>
            <p:nvPr/>
          </p:nvSpPr>
          <p:spPr bwMode="auto">
            <a:xfrm>
              <a:off x="3105" y="314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Section Dimensions</a:t>
              </a:r>
              <a:endParaRPr lang="en-GB" altLang="en-US" sz="1400"/>
            </a:p>
          </p:txBody>
        </p:sp>
        <p:sp>
          <p:nvSpPr>
            <p:cNvPr id="70666" name="Line 10"/>
            <p:cNvSpPr>
              <a:spLocks noChangeShapeType="1"/>
            </p:cNvSpPr>
            <p:nvPr/>
          </p:nvSpPr>
          <p:spPr bwMode="auto">
            <a:xfrm flipH="1">
              <a:off x="3009" y="322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67" name="Line 11"/>
            <p:cNvSpPr>
              <a:spLocks noChangeShapeType="1"/>
            </p:cNvSpPr>
            <p:nvPr/>
          </p:nvSpPr>
          <p:spPr bwMode="auto">
            <a:xfrm flipH="1" flipV="1">
              <a:off x="2704" y="2544"/>
              <a:ext cx="305" cy="68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0668" name="Group 12"/>
          <p:cNvGrpSpPr>
            <a:grpSpLocks/>
          </p:cNvGrpSpPr>
          <p:nvPr/>
        </p:nvGrpSpPr>
        <p:grpSpPr bwMode="auto">
          <a:xfrm>
            <a:off x="2211388" y="4724400"/>
            <a:ext cx="1751012" cy="987425"/>
            <a:chOff x="1529" y="2928"/>
            <a:chExt cx="1103" cy="622"/>
          </a:xfrm>
        </p:grpSpPr>
        <p:sp>
          <p:nvSpPr>
            <p:cNvPr id="70669" name="Text Box 13"/>
            <p:cNvSpPr txBox="1">
              <a:spLocks noChangeArrowheads="1"/>
            </p:cNvSpPr>
            <p:nvPr/>
          </p:nvSpPr>
          <p:spPr bwMode="auto">
            <a:xfrm>
              <a:off x="1529" y="3262"/>
              <a:ext cx="7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new section</a:t>
              </a:r>
              <a:endParaRPr lang="en-GB" altLang="en-US" sz="1400"/>
            </a:p>
          </p:txBody>
        </p:sp>
        <p:sp>
          <p:nvSpPr>
            <p:cNvPr id="70670" name="Line 14"/>
            <p:cNvSpPr>
              <a:spLocks noChangeShapeType="1"/>
            </p:cNvSpPr>
            <p:nvPr/>
          </p:nvSpPr>
          <p:spPr bwMode="auto">
            <a:xfrm flipH="1">
              <a:off x="2136" y="335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71" name="Line 15"/>
            <p:cNvSpPr>
              <a:spLocks noChangeShapeType="1"/>
            </p:cNvSpPr>
            <p:nvPr/>
          </p:nvSpPr>
          <p:spPr bwMode="auto">
            <a:xfrm flipV="1">
              <a:off x="2232" y="2928"/>
              <a:ext cx="400" cy="42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0672" name="Group 16"/>
          <p:cNvGrpSpPr>
            <a:grpSpLocks/>
          </p:cNvGrpSpPr>
          <p:nvPr/>
        </p:nvGrpSpPr>
        <p:grpSpPr bwMode="auto">
          <a:xfrm>
            <a:off x="1917700" y="1943100"/>
            <a:ext cx="1689100" cy="947738"/>
            <a:chOff x="1168" y="1224"/>
            <a:chExt cx="1064" cy="597"/>
          </a:xfrm>
        </p:grpSpPr>
        <p:sp>
          <p:nvSpPr>
            <p:cNvPr id="70673" name="Text Box 17"/>
            <p:cNvSpPr txBox="1">
              <a:spLocks noChangeArrowheads="1"/>
            </p:cNvSpPr>
            <p:nvPr/>
          </p:nvSpPr>
          <p:spPr bwMode="auto">
            <a:xfrm>
              <a:off x="1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Section</a:t>
              </a:r>
              <a:endParaRPr lang="en-GB" altLang="en-US" sz="1400"/>
            </a:p>
          </p:txBody>
        </p:sp>
        <p:sp>
          <p:nvSpPr>
            <p:cNvPr id="70674" name="Line 18"/>
            <p:cNvSpPr>
              <a:spLocks noChangeShapeType="1"/>
            </p:cNvSpPr>
            <p:nvPr/>
          </p:nvSpPr>
          <p:spPr bwMode="auto">
            <a:xfrm flipH="1">
              <a:off x="1769"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75" name="Line 19"/>
            <p:cNvSpPr>
              <a:spLocks noChangeShapeType="1"/>
            </p:cNvSpPr>
            <p:nvPr/>
          </p:nvSpPr>
          <p:spPr bwMode="auto">
            <a:xfrm>
              <a:off x="1865" y="1312"/>
              <a:ext cx="367"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0676" name="Group 20"/>
          <p:cNvGrpSpPr>
            <a:grpSpLocks/>
          </p:cNvGrpSpPr>
          <p:nvPr/>
        </p:nvGrpSpPr>
        <p:grpSpPr bwMode="auto">
          <a:xfrm>
            <a:off x="4013200" y="1993900"/>
            <a:ext cx="2146300" cy="1308100"/>
            <a:chOff x="2168" y="1224"/>
            <a:chExt cx="1352" cy="824"/>
          </a:xfrm>
        </p:grpSpPr>
        <p:sp>
          <p:nvSpPr>
            <p:cNvPr id="70677" name="Text Box 21"/>
            <p:cNvSpPr txBox="1">
              <a:spLocks noChangeArrowheads="1"/>
            </p:cNvSpPr>
            <p:nvPr/>
          </p:nvSpPr>
          <p:spPr bwMode="auto">
            <a:xfrm>
              <a:off x="2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Section Properties</a:t>
              </a:r>
              <a:endParaRPr lang="en-GB" altLang="en-US" sz="1400"/>
            </a:p>
          </p:txBody>
        </p:sp>
        <p:sp>
          <p:nvSpPr>
            <p:cNvPr id="70678" name="Line 22"/>
            <p:cNvSpPr>
              <a:spLocks noChangeShapeType="1"/>
            </p:cNvSpPr>
            <p:nvPr/>
          </p:nvSpPr>
          <p:spPr bwMode="auto">
            <a:xfrm flipH="1">
              <a:off x="3057"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79" name="Line 23"/>
            <p:cNvSpPr>
              <a:spLocks noChangeShapeType="1"/>
            </p:cNvSpPr>
            <p:nvPr/>
          </p:nvSpPr>
          <p:spPr bwMode="auto">
            <a:xfrm>
              <a:off x="3153" y="1312"/>
              <a:ext cx="367" cy="736"/>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0681" name="Text Box 2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575" y="2474913"/>
            <a:ext cx="54292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7"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grpSp>
        <p:nvGrpSpPr>
          <p:cNvPr id="72708" name="Group 4"/>
          <p:cNvGrpSpPr>
            <a:grpSpLocks/>
          </p:cNvGrpSpPr>
          <p:nvPr/>
        </p:nvGrpSpPr>
        <p:grpSpPr bwMode="auto">
          <a:xfrm>
            <a:off x="6553200" y="1943100"/>
            <a:ext cx="2590800" cy="947738"/>
            <a:chOff x="4128" y="1224"/>
            <a:chExt cx="1632" cy="597"/>
          </a:xfrm>
        </p:grpSpPr>
        <p:sp>
          <p:nvSpPr>
            <p:cNvPr id="72709" name="Text Box 5"/>
            <p:cNvSpPr txBox="1">
              <a:spLocks noChangeArrowheads="1"/>
            </p:cNvSpPr>
            <p:nvPr/>
          </p:nvSpPr>
          <p:spPr bwMode="auto">
            <a:xfrm>
              <a:off x="4585" y="1224"/>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Preview</a:t>
              </a:r>
              <a:endParaRPr lang="en-GB" altLang="en-US" sz="1400"/>
            </a:p>
          </p:txBody>
        </p:sp>
        <p:sp>
          <p:nvSpPr>
            <p:cNvPr id="72710" name="Line 6"/>
            <p:cNvSpPr>
              <a:spLocks noChangeShapeType="1"/>
            </p:cNvSpPr>
            <p:nvPr/>
          </p:nvSpPr>
          <p:spPr bwMode="auto">
            <a:xfrm flipH="1">
              <a:off x="4489"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11" name="Line 7"/>
            <p:cNvSpPr>
              <a:spLocks noChangeShapeType="1"/>
            </p:cNvSpPr>
            <p:nvPr/>
          </p:nvSpPr>
          <p:spPr bwMode="auto">
            <a:xfrm flipH="1">
              <a:off x="4128" y="1312"/>
              <a:ext cx="361"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2712" name="Group 8"/>
          <p:cNvGrpSpPr>
            <a:grpSpLocks/>
          </p:cNvGrpSpPr>
          <p:nvPr/>
        </p:nvGrpSpPr>
        <p:grpSpPr bwMode="auto">
          <a:xfrm>
            <a:off x="2971800" y="4394200"/>
            <a:ext cx="2501900" cy="865188"/>
            <a:chOff x="1872" y="2768"/>
            <a:chExt cx="1576" cy="545"/>
          </a:xfrm>
        </p:grpSpPr>
        <p:sp>
          <p:nvSpPr>
            <p:cNvPr id="72713" name="Text Box 9"/>
            <p:cNvSpPr txBox="1">
              <a:spLocks noChangeArrowheads="1"/>
            </p:cNvSpPr>
            <p:nvPr/>
          </p:nvSpPr>
          <p:spPr bwMode="auto">
            <a:xfrm>
              <a:off x="2273" y="314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Attach</a:t>
              </a:r>
              <a:endParaRPr lang="en-GB" altLang="en-US" sz="1400"/>
            </a:p>
          </p:txBody>
        </p:sp>
        <p:sp>
          <p:nvSpPr>
            <p:cNvPr id="72714" name="Line 10"/>
            <p:cNvSpPr>
              <a:spLocks noChangeShapeType="1"/>
            </p:cNvSpPr>
            <p:nvPr/>
          </p:nvSpPr>
          <p:spPr bwMode="auto">
            <a:xfrm flipH="1">
              <a:off x="2177" y="322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15" name="Line 11"/>
            <p:cNvSpPr>
              <a:spLocks noChangeShapeType="1"/>
            </p:cNvSpPr>
            <p:nvPr/>
          </p:nvSpPr>
          <p:spPr bwMode="auto">
            <a:xfrm flipH="1" flipV="1">
              <a:off x="1872" y="2768"/>
              <a:ext cx="305" cy="46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2716" name="Group 12"/>
          <p:cNvGrpSpPr>
            <a:grpSpLocks/>
          </p:cNvGrpSpPr>
          <p:nvPr/>
        </p:nvGrpSpPr>
        <p:grpSpPr bwMode="auto">
          <a:xfrm>
            <a:off x="2971800" y="1790700"/>
            <a:ext cx="1689100" cy="947738"/>
            <a:chOff x="1168" y="1224"/>
            <a:chExt cx="1064" cy="597"/>
          </a:xfrm>
        </p:grpSpPr>
        <p:sp>
          <p:nvSpPr>
            <p:cNvPr id="72717" name="Text Box 13"/>
            <p:cNvSpPr txBox="1">
              <a:spLocks noChangeArrowheads="1"/>
            </p:cNvSpPr>
            <p:nvPr/>
          </p:nvSpPr>
          <p:spPr bwMode="auto">
            <a:xfrm>
              <a:off x="1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Attach Tab</a:t>
              </a:r>
              <a:endParaRPr lang="en-GB" altLang="en-US" sz="1400"/>
            </a:p>
          </p:txBody>
        </p:sp>
        <p:sp>
          <p:nvSpPr>
            <p:cNvPr id="72718" name="Line 14"/>
            <p:cNvSpPr>
              <a:spLocks noChangeShapeType="1"/>
            </p:cNvSpPr>
            <p:nvPr/>
          </p:nvSpPr>
          <p:spPr bwMode="auto">
            <a:xfrm flipH="1">
              <a:off x="1769"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19" name="Line 15"/>
            <p:cNvSpPr>
              <a:spLocks noChangeShapeType="1"/>
            </p:cNvSpPr>
            <p:nvPr/>
          </p:nvSpPr>
          <p:spPr bwMode="auto">
            <a:xfrm>
              <a:off x="1865" y="1312"/>
              <a:ext cx="367"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2721" name="Text Box 17"/>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Demonstration</a:t>
            </a:r>
            <a:br>
              <a:rPr lang="en-US" altLang="en-US"/>
            </a:br>
            <a:r>
              <a:rPr lang="en-US" altLang="en-US"/>
              <a:t> </a:t>
            </a:r>
            <a:r>
              <a:rPr lang="en-US" altLang="en-US" sz="1600"/>
              <a:t>Objectives</a:t>
            </a:r>
            <a:endParaRPr lang="en-US" altLang="en-US"/>
          </a:p>
        </p:txBody>
      </p:sp>
      <p:sp>
        <p:nvSpPr>
          <p:cNvPr id="19459" name="Rectangle 3"/>
          <p:cNvSpPr>
            <a:spLocks noGrp="1" noChangeArrowheads="1"/>
          </p:cNvSpPr>
          <p:nvPr>
            <p:ph type="body" sz="half" idx="1"/>
          </p:nvPr>
        </p:nvSpPr>
        <p:spPr>
          <a:xfrm>
            <a:off x="457200" y="1600200"/>
            <a:ext cx="4041775" cy="4525963"/>
          </a:xfrm>
        </p:spPr>
        <p:txBody>
          <a:bodyPr/>
          <a:lstStyle/>
          <a:p>
            <a:endParaRPr lang="en-GB" altLang="en-US" sz="2000"/>
          </a:p>
          <a:p>
            <a:endParaRPr lang="en-GB" altLang="en-US" sz="2000"/>
          </a:p>
          <a:p>
            <a:r>
              <a:rPr lang="en-GB" altLang="en-US" sz="2000"/>
              <a:t>Present the main features of the software</a:t>
            </a:r>
          </a:p>
          <a:p>
            <a:endParaRPr lang="en-GB" altLang="en-US" sz="2000"/>
          </a:p>
          <a:p>
            <a:r>
              <a:rPr lang="en-GB" altLang="en-US" sz="2000"/>
              <a:t>Demonstrate “live” the speed at which a model can be created</a:t>
            </a:r>
          </a:p>
          <a:p>
            <a:endParaRPr lang="en-GB" altLang="en-US" sz="2000"/>
          </a:p>
          <a:p>
            <a:r>
              <a:rPr lang="en-GB" altLang="en-US" sz="2000"/>
              <a:t>Show the software running</a:t>
            </a:r>
          </a:p>
          <a:p>
            <a:endParaRPr lang="en-GB" altLang="en-US" sz="2000"/>
          </a:p>
          <a:p>
            <a:r>
              <a:rPr lang="en-GB" altLang="en-US" sz="2000"/>
              <a:t>Present the results of the completed analysis</a:t>
            </a:r>
          </a:p>
        </p:txBody>
      </p:sp>
      <p:graphicFrame>
        <p:nvGraphicFramePr>
          <p:cNvPr id="19460" name="Object 4"/>
          <p:cNvGraphicFramePr>
            <a:graphicFrameLocks noChangeAspect="1"/>
          </p:cNvGraphicFramePr>
          <p:nvPr>
            <p:ph type="clipArt" sz="half" idx="2"/>
          </p:nvPr>
        </p:nvGraphicFramePr>
        <p:xfrm>
          <a:off x="4889500" y="1600200"/>
          <a:ext cx="3552825" cy="4530725"/>
        </p:xfrm>
        <a:graphic>
          <a:graphicData uri="http://schemas.openxmlformats.org/presentationml/2006/ole">
            <mc:AlternateContent xmlns:mc="http://schemas.openxmlformats.org/markup-compatibility/2006">
              <mc:Choice xmlns:v="urn:schemas-microsoft-com:vml" Requires="v">
                <p:oleObj spid="_x0000_s19461" name="Photo Editor Photo" r:id="rId4" imgW="4753639" imgH="5706272" progId="MSPhotoEd.3">
                  <p:embed/>
                </p:oleObj>
              </mc:Choice>
              <mc:Fallback>
                <p:oleObj name="Photo Editor Photo" r:id="rId4" imgW="4753639" imgH="5706272" progId="MSPhotoEd.3">
                  <p:embed/>
                  <p:pic>
                    <p:nvPicPr>
                      <p:cNvPr id="0" name="Object 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0" y="1600200"/>
                        <a:ext cx="3552825"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1752600"/>
            <a:ext cx="6769100"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5"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sp>
        <p:nvSpPr>
          <p:cNvPr id="74756" name="Text Box 4"/>
          <p:cNvSpPr txBox="1">
            <a:spLocks noChangeArrowheads="1"/>
          </p:cNvSpPr>
          <p:nvPr/>
        </p:nvSpPr>
        <p:spPr bwMode="auto">
          <a:xfrm>
            <a:off x="4422775" y="1274763"/>
            <a:ext cx="11080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Z-Y View</a:t>
            </a:r>
            <a:endParaRPr lang="en-GB" altLang="en-US" sz="1400"/>
          </a:p>
        </p:txBody>
      </p:sp>
      <p:sp>
        <p:nvSpPr>
          <p:cNvPr id="74757" name="Line 5"/>
          <p:cNvSpPr>
            <a:spLocks noChangeShapeType="1"/>
          </p:cNvSpPr>
          <p:nvPr/>
        </p:nvSpPr>
        <p:spPr bwMode="auto">
          <a:xfrm flipH="1">
            <a:off x="3886200" y="1414463"/>
            <a:ext cx="384175" cy="541337"/>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758" name="Line 6"/>
          <p:cNvSpPr>
            <a:spLocks noChangeShapeType="1"/>
          </p:cNvSpPr>
          <p:nvPr/>
        </p:nvSpPr>
        <p:spPr bwMode="auto">
          <a:xfrm>
            <a:off x="4270375" y="141446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760" name="Text Box 8"/>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678113"/>
            <a:ext cx="54292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3"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grpSp>
        <p:nvGrpSpPr>
          <p:cNvPr id="76804" name="Group 4"/>
          <p:cNvGrpSpPr>
            <a:grpSpLocks/>
          </p:cNvGrpSpPr>
          <p:nvPr/>
        </p:nvGrpSpPr>
        <p:grpSpPr bwMode="auto">
          <a:xfrm>
            <a:off x="3543300" y="2019300"/>
            <a:ext cx="1689100" cy="947738"/>
            <a:chOff x="1168" y="1224"/>
            <a:chExt cx="1064" cy="597"/>
          </a:xfrm>
        </p:grpSpPr>
        <p:sp>
          <p:nvSpPr>
            <p:cNvPr id="76805" name="Text Box 5"/>
            <p:cNvSpPr txBox="1">
              <a:spLocks noChangeArrowheads="1"/>
            </p:cNvSpPr>
            <p:nvPr/>
          </p:nvSpPr>
          <p:spPr bwMode="auto">
            <a:xfrm>
              <a:off x="1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Attach Tab</a:t>
              </a:r>
              <a:endParaRPr lang="en-GB" altLang="en-US" sz="1400"/>
            </a:p>
          </p:txBody>
        </p:sp>
        <p:sp>
          <p:nvSpPr>
            <p:cNvPr id="76806" name="Line 6"/>
            <p:cNvSpPr>
              <a:spLocks noChangeShapeType="1"/>
            </p:cNvSpPr>
            <p:nvPr/>
          </p:nvSpPr>
          <p:spPr bwMode="auto">
            <a:xfrm flipH="1">
              <a:off x="1769"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07" name="Line 7"/>
            <p:cNvSpPr>
              <a:spLocks noChangeShapeType="1"/>
            </p:cNvSpPr>
            <p:nvPr/>
          </p:nvSpPr>
          <p:spPr bwMode="auto">
            <a:xfrm>
              <a:off x="1865" y="1312"/>
              <a:ext cx="367"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6809" name="Text Box 9"/>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sp>
        <p:nvSpPr>
          <p:cNvPr id="77828"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77829"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1773238"/>
            <a:ext cx="6815137" cy="499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grpSp>
        <p:nvGrpSpPr>
          <p:cNvPr id="79875" name="Group 3"/>
          <p:cNvGrpSpPr>
            <a:grpSpLocks/>
          </p:cNvGrpSpPr>
          <p:nvPr/>
        </p:nvGrpSpPr>
        <p:grpSpPr bwMode="auto">
          <a:xfrm>
            <a:off x="8394700" y="5880100"/>
            <a:ext cx="609600" cy="793750"/>
            <a:chOff x="4664" y="3664"/>
            <a:chExt cx="384" cy="500"/>
          </a:xfrm>
        </p:grpSpPr>
        <p:sp>
          <p:nvSpPr>
            <p:cNvPr id="79876" name="Line 4"/>
            <p:cNvSpPr>
              <a:spLocks noChangeShapeType="1"/>
            </p:cNvSpPr>
            <p:nvPr/>
          </p:nvSpPr>
          <p:spPr bwMode="auto">
            <a:xfrm flipV="1">
              <a:off x="4704" y="3826"/>
              <a:ext cx="0" cy="16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877" name="Line 5"/>
            <p:cNvSpPr>
              <a:spLocks noChangeShapeType="1"/>
            </p:cNvSpPr>
            <p:nvPr/>
          </p:nvSpPr>
          <p:spPr bwMode="auto">
            <a:xfrm>
              <a:off x="4704" y="3992"/>
              <a:ext cx="192" cy="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878" name="Text Box 6"/>
            <p:cNvSpPr txBox="1">
              <a:spLocks noChangeArrowheads="1"/>
            </p:cNvSpPr>
            <p:nvPr/>
          </p:nvSpPr>
          <p:spPr bwMode="auto">
            <a:xfrm>
              <a:off x="4952" y="4030"/>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Y</a:t>
              </a:r>
              <a:endParaRPr lang="en-GB" altLang="en-US" sz="1400" b="1">
                <a:latin typeface="Times New Roman" panose="02020603050405020304" pitchFamily="18" charset="0"/>
              </a:endParaRPr>
            </a:p>
          </p:txBody>
        </p:sp>
        <p:sp>
          <p:nvSpPr>
            <p:cNvPr id="79879" name="Text Box 7"/>
            <p:cNvSpPr txBox="1">
              <a:spLocks noChangeArrowheads="1"/>
            </p:cNvSpPr>
            <p:nvPr/>
          </p:nvSpPr>
          <p:spPr bwMode="auto">
            <a:xfrm>
              <a:off x="4664" y="36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Z</a:t>
              </a:r>
              <a:endParaRPr lang="en-GB" altLang="en-US" sz="1400" b="1">
                <a:latin typeface="Times New Roman" panose="02020603050405020304" pitchFamily="18" charset="0"/>
              </a:endParaRPr>
            </a:p>
          </p:txBody>
        </p:sp>
        <p:sp>
          <p:nvSpPr>
            <p:cNvPr id="79880" name="Line 8"/>
            <p:cNvSpPr>
              <a:spLocks noChangeShapeType="1"/>
            </p:cNvSpPr>
            <p:nvPr/>
          </p:nvSpPr>
          <p:spPr bwMode="auto">
            <a:xfrm flipV="1">
              <a:off x="4704" y="3920"/>
              <a:ext cx="160" cy="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881" name="Text Box 9"/>
            <p:cNvSpPr txBox="1">
              <a:spLocks noChangeArrowheads="1"/>
            </p:cNvSpPr>
            <p:nvPr/>
          </p:nvSpPr>
          <p:spPr bwMode="auto">
            <a:xfrm>
              <a:off x="4912" y="3826"/>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X</a:t>
              </a:r>
              <a:endParaRPr lang="en-GB" altLang="en-US" sz="1400" b="1">
                <a:latin typeface="Times New Roman" panose="02020603050405020304" pitchFamily="18" charset="0"/>
              </a:endParaRPr>
            </a:p>
          </p:txBody>
        </p:sp>
      </p:grpSp>
      <p:sp>
        <p:nvSpPr>
          <p:cNvPr id="79882" name="Text Box 10"/>
          <p:cNvSpPr txBox="1">
            <a:spLocks noChangeArrowheads="1"/>
          </p:cNvSpPr>
          <p:nvPr/>
        </p:nvSpPr>
        <p:spPr bwMode="auto">
          <a:xfrm>
            <a:off x="4089400" y="6232525"/>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254 x 254 x 73UC</a:t>
            </a:r>
          </a:p>
        </p:txBody>
      </p:sp>
      <p:pic>
        <p:nvPicPr>
          <p:cNvPr id="79883" name="Picture 11"/>
          <p:cNvPicPr preferRelativeResize="0">
            <a:picLocks noChangeAspect="1" noChangeArrowheads="1"/>
          </p:cNvPicPr>
          <p:nvPr/>
        </p:nvPicPr>
        <p:blipFill>
          <a:blip r:embed="rId3">
            <a:clrChange>
              <a:clrFrom>
                <a:srgbClr val="B1DEE3"/>
              </a:clrFrom>
              <a:clrTo>
                <a:srgbClr val="B1DEE3">
                  <a:alpha val="0"/>
                </a:srgbClr>
              </a:clrTo>
            </a:clrChange>
            <a:extLst>
              <a:ext uri="{28A0092B-C50C-407E-A947-70E740481C1C}">
                <a14:useLocalDpi xmlns:a14="http://schemas.microsoft.com/office/drawing/2010/main" val="0"/>
              </a:ext>
            </a:extLst>
          </a:blip>
          <a:srcRect l="11739" t="13921" r="12366" b="11787"/>
          <a:stretch>
            <a:fillRect/>
          </a:stretch>
        </p:blipFill>
        <p:spPr bwMode="auto">
          <a:xfrm>
            <a:off x="2208213" y="1243013"/>
            <a:ext cx="6496050" cy="4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85" name="Text Box 13"/>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288" y="2619375"/>
            <a:ext cx="54292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3"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grpSp>
        <p:nvGrpSpPr>
          <p:cNvPr id="81924" name="Group 4"/>
          <p:cNvGrpSpPr>
            <a:grpSpLocks/>
          </p:cNvGrpSpPr>
          <p:nvPr/>
        </p:nvGrpSpPr>
        <p:grpSpPr bwMode="auto">
          <a:xfrm>
            <a:off x="7126288" y="2082800"/>
            <a:ext cx="1833562" cy="947738"/>
            <a:chOff x="4489" y="1312"/>
            <a:chExt cx="1155" cy="597"/>
          </a:xfrm>
        </p:grpSpPr>
        <p:sp>
          <p:nvSpPr>
            <p:cNvPr id="81925" name="Text Box 5"/>
            <p:cNvSpPr txBox="1">
              <a:spLocks noChangeArrowheads="1"/>
            </p:cNvSpPr>
            <p:nvPr/>
          </p:nvSpPr>
          <p:spPr bwMode="auto">
            <a:xfrm>
              <a:off x="4946" y="1312"/>
              <a:ext cx="6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Preview</a:t>
              </a:r>
              <a:endParaRPr lang="en-GB" altLang="en-US" sz="1400"/>
            </a:p>
          </p:txBody>
        </p:sp>
        <p:sp>
          <p:nvSpPr>
            <p:cNvPr id="81926" name="Line 6"/>
            <p:cNvSpPr>
              <a:spLocks noChangeShapeType="1"/>
            </p:cNvSpPr>
            <p:nvPr/>
          </p:nvSpPr>
          <p:spPr bwMode="auto">
            <a:xfrm flipH="1">
              <a:off x="4850" y="1400"/>
              <a:ext cx="9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927" name="Line 7"/>
            <p:cNvSpPr>
              <a:spLocks noChangeShapeType="1"/>
            </p:cNvSpPr>
            <p:nvPr/>
          </p:nvSpPr>
          <p:spPr bwMode="auto">
            <a:xfrm flipH="1">
              <a:off x="4489" y="1400"/>
              <a:ext cx="361"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1928" name="Group 8"/>
          <p:cNvGrpSpPr>
            <a:grpSpLocks/>
          </p:cNvGrpSpPr>
          <p:nvPr/>
        </p:nvGrpSpPr>
        <p:grpSpPr bwMode="auto">
          <a:xfrm>
            <a:off x="4762500" y="4038600"/>
            <a:ext cx="2501900" cy="1220788"/>
            <a:chOff x="2704" y="2544"/>
            <a:chExt cx="1576" cy="769"/>
          </a:xfrm>
        </p:grpSpPr>
        <p:sp>
          <p:nvSpPr>
            <p:cNvPr id="81929" name="Text Box 9"/>
            <p:cNvSpPr txBox="1">
              <a:spLocks noChangeArrowheads="1"/>
            </p:cNvSpPr>
            <p:nvPr/>
          </p:nvSpPr>
          <p:spPr bwMode="auto">
            <a:xfrm>
              <a:off x="3105" y="314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Section Dimensions</a:t>
              </a:r>
              <a:endParaRPr lang="en-GB" altLang="en-US" sz="1400"/>
            </a:p>
          </p:txBody>
        </p:sp>
        <p:sp>
          <p:nvSpPr>
            <p:cNvPr id="81930" name="Line 10"/>
            <p:cNvSpPr>
              <a:spLocks noChangeShapeType="1"/>
            </p:cNvSpPr>
            <p:nvPr/>
          </p:nvSpPr>
          <p:spPr bwMode="auto">
            <a:xfrm flipH="1">
              <a:off x="3009" y="322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931" name="Line 11"/>
            <p:cNvSpPr>
              <a:spLocks noChangeShapeType="1"/>
            </p:cNvSpPr>
            <p:nvPr/>
          </p:nvSpPr>
          <p:spPr bwMode="auto">
            <a:xfrm flipH="1" flipV="1">
              <a:off x="2704" y="2544"/>
              <a:ext cx="305" cy="68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1932" name="Group 12"/>
          <p:cNvGrpSpPr>
            <a:grpSpLocks/>
          </p:cNvGrpSpPr>
          <p:nvPr/>
        </p:nvGrpSpPr>
        <p:grpSpPr bwMode="auto">
          <a:xfrm>
            <a:off x="2211388" y="4724400"/>
            <a:ext cx="1751012" cy="987425"/>
            <a:chOff x="1529" y="2928"/>
            <a:chExt cx="1103" cy="622"/>
          </a:xfrm>
        </p:grpSpPr>
        <p:sp>
          <p:nvSpPr>
            <p:cNvPr id="81933" name="Text Box 13"/>
            <p:cNvSpPr txBox="1">
              <a:spLocks noChangeArrowheads="1"/>
            </p:cNvSpPr>
            <p:nvPr/>
          </p:nvSpPr>
          <p:spPr bwMode="auto">
            <a:xfrm>
              <a:off x="1529" y="3262"/>
              <a:ext cx="7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new section</a:t>
              </a:r>
              <a:endParaRPr lang="en-GB" altLang="en-US" sz="1400"/>
            </a:p>
          </p:txBody>
        </p:sp>
        <p:sp>
          <p:nvSpPr>
            <p:cNvPr id="81934" name="Line 14"/>
            <p:cNvSpPr>
              <a:spLocks noChangeShapeType="1"/>
            </p:cNvSpPr>
            <p:nvPr/>
          </p:nvSpPr>
          <p:spPr bwMode="auto">
            <a:xfrm flipH="1">
              <a:off x="2136" y="335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935" name="Line 15"/>
            <p:cNvSpPr>
              <a:spLocks noChangeShapeType="1"/>
            </p:cNvSpPr>
            <p:nvPr/>
          </p:nvSpPr>
          <p:spPr bwMode="auto">
            <a:xfrm flipV="1">
              <a:off x="2232" y="2928"/>
              <a:ext cx="400" cy="42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1936" name="Group 16"/>
          <p:cNvGrpSpPr>
            <a:grpSpLocks/>
          </p:cNvGrpSpPr>
          <p:nvPr/>
        </p:nvGrpSpPr>
        <p:grpSpPr bwMode="auto">
          <a:xfrm>
            <a:off x="1917700" y="1943100"/>
            <a:ext cx="1689100" cy="947738"/>
            <a:chOff x="1168" y="1224"/>
            <a:chExt cx="1064" cy="597"/>
          </a:xfrm>
        </p:grpSpPr>
        <p:sp>
          <p:nvSpPr>
            <p:cNvPr id="81937" name="Text Box 17"/>
            <p:cNvSpPr txBox="1">
              <a:spLocks noChangeArrowheads="1"/>
            </p:cNvSpPr>
            <p:nvPr/>
          </p:nvSpPr>
          <p:spPr bwMode="auto">
            <a:xfrm>
              <a:off x="1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Section</a:t>
              </a:r>
              <a:endParaRPr lang="en-GB" altLang="en-US" sz="1400"/>
            </a:p>
          </p:txBody>
        </p:sp>
        <p:sp>
          <p:nvSpPr>
            <p:cNvPr id="81938" name="Line 18"/>
            <p:cNvSpPr>
              <a:spLocks noChangeShapeType="1"/>
            </p:cNvSpPr>
            <p:nvPr/>
          </p:nvSpPr>
          <p:spPr bwMode="auto">
            <a:xfrm flipH="1">
              <a:off x="1769"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939" name="Line 19"/>
            <p:cNvSpPr>
              <a:spLocks noChangeShapeType="1"/>
            </p:cNvSpPr>
            <p:nvPr/>
          </p:nvSpPr>
          <p:spPr bwMode="auto">
            <a:xfrm>
              <a:off x="1865" y="1312"/>
              <a:ext cx="367"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1940" name="Group 20"/>
          <p:cNvGrpSpPr>
            <a:grpSpLocks/>
          </p:cNvGrpSpPr>
          <p:nvPr/>
        </p:nvGrpSpPr>
        <p:grpSpPr bwMode="auto">
          <a:xfrm>
            <a:off x="4013200" y="1993900"/>
            <a:ext cx="2146300" cy="1308100"/>
            <a:chOff x="2168" y="1224"/>
            <a:chExt cx="1352" cy="824"/>
          </a:xfrm>
        </p:grpSpPr>
        <p:sp>
          <p:nvSpPr>
            <p:cNvPr id="81941" name="Text Box 21"/>
            <p:cNvSpPr txBox="1">
              <a:spLocks noChangeArrowheads="1"/>
            </p:cNvSpPr>
            <p:nvPr/>
          </p:nvSpPr>
          <p:spPr bwMode="auto">
            <a:xfrm>
              <a:off x="2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Section Properties</a:t>
              </a:r>
              <a:endParaRPr lang="en-GB" altLang="en-US" sz="1400"/>
            </a:p>
          </p:txBody>
        </p:sp>
        <p:sp>
          <p:nvSpPr>
            <p:cNvPr id="81942" name="Line 22"/>
            <p:cNvSpPr>
              <a:spLocks noChangeShapeType="1"/>
            </p:cNvSpPr>
            <p:nvPr/>
          </p:nvSpPr>
          <p:spPr bwMode="auto">
            <a:xfrm flipH="1">
              <a:off x="3057"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943" name="Line 23"/>
            <p:cNvSpPr>
              <a:spLocks noChangeShapeType="1"/>
            </p:cNvSpPr>
            <p:nvPr/>
          </p:nvSpPr>
          <p:spPr bwMode="auto">
            <a:xfrm>
              <a:off x="3153" y="1312"/>
              <a:ext cx="367" cy="736"/>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81945" name="Text Box 2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19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81924"/>
                                        </p:tgtEl>
                                        <p:attrNameLst>
                                          <p:attrName>style.visibility</p:attrName>
                                        </p:attrNameLst>
                                      </p:cBhvr>
                                      <p:to>
                                        <p:strVal val="visible"/>
                                      </p:to>
                                    </p:set>
                                    <p:anim calcmode="lin" valueType="num">
                                      <p:cBhvr additive="base">
                                        <p:cTn id="11" dur="500" fill="hold"/>
                                        <p:tgtEl>
                                          <p:spTgt spid="81924"/>
                                        </p:tgtEl>
                                        <p:attrNameLst>
                                          <p:attrName>ppt_x</p:attrName>
                                        </p:attrNameLst>
                                      </p:cBhvr>
                                      <p:tavLst>
                                        <p:tav tm="0">
                                          <p:val>
                                            <p:strVal val="0-#ppt_w/2"/>
                                          </p:val>
                                        </p:tav>
                                        <p:tav tm="100000">
                                          <p:val>
                                            <p:strVal val="#ppt_x"/>
                                          </p:val>
                                        </p:tav>
                                      </p:tavLst>
                                    </p:anim>
                                    <p:anim calcmode="lin" valueType="num">
                                      <p:cBhvr additive="base">
                                        <p:cTn id="12" dur="500" fill="hold"/>
                                        <p:tgtEl>
                                          <p:spTgt spid="8192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819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8192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81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2716213"/>
            <a:ext cx="54292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1"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grpSp>
        <p:nvGrpSpPr>
          <p:cNvPr id="83972" name="Group 4"/>
          <p:cNvGrpSpPr>
            <a:grpSpLocks/>
          </p:cNvGrpSpPr>
          <p:nvPr/>
        </p:nvGrpSpPr>
        <p:grpSpPr bwMode="auto">
          <a:xfrm>
            <a:off x="3543300" y="2019300"/>
            <a:ext cx="1689100" cy="947738"/>
            <a:chOff x="1168" y="1224"/>
            <a:chExt cx="1064" cy="597"/>
          </a:xfrm>
        </p:grpSpPr>
        <p:sp>
          <p:nvSpPr>
            <p:cNvPr id="83973" name="Text Box 5"/>
            <p:cNvSpPr txBox="1">
              <a:spLocks noChangeArrowheads="1"/>
            </p:cNvSpPr>
            <p:nvPr/>
          </p:nvSpPr>
          <p:spPr bwMode="auto">
            <a:xfrm>
              <a:off x="1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Attach Tab</a:t>
              </a:r>
              <a:endParaRPr lang="en-GB" altLang="en-US" sz="1400"/>
            </a:p>
          </p:txBody>
        </p:sp>
        <p:sp>
          <p:nvSpPr>
            <p:cNvPr id="83974" name="Line 6"/>
            <p:cNvSpPr>
              <a:spLocks noChangeShapeType="1"/>
            </p:cNvSpPr>
            <p:nvPr/>
          </p:nvSpPr>
          <p:spPr bwMode="auto">
            <a:xfrm flipH="1">
              <a:off x="1769"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975" name="Line 7"/>
            <p:cNvSpPr>
              <a:spLocks noChangeShapeType="1"/>
            </p:cNvSpPr>
            <p:nvPr/>
          </p:nvSpPr>
          <p:spPr bwMode="auto">
            <a:xfrm>
              <a:off x="1865" y="1312"/>
              <a:ext cx="367"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83977" name="Text Box 9"/>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sp>
        <p:nvSpPr>
          <p:cNvPr id="86020"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86021"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050" y="1782763"/>
            <a:ext cx="6769100"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grpSp>
        <p:nvGrpSpPr>
          <p:cNvPr id="88067" name="Group 3"/>
          <p:cNvGrpSpPr>
            <a:grpSpLocks/>
          </p:cNvGrpSpPr>
          <p:nvPr/>
        </p:nvGrpSpPr>
        <p:grpSpPr bwMode="auto">
          <a:xfrm>
            <a:off x="8394700" y="5880100"/>
            <a:ext cx="609600" cy="793750"/>
            <a:chOff x="4664" y="3664"/>
            <a:chExt cx="384" cy="500"/>
          </a:xfrm>
        </p:grpSpPr>
        <p:sp>
          <p:nvSpPr>
            <p:cNvPr id="88068" name="Line 4"/>
            <p:cNvSpPr>
              <a:spLocks noChangeShapeType="1"/>
            </p:cNvSpPr>
            <p:nvPr/>
          </p:nvSpPr>
          <p:spPr bwMode="auto">
            <a:xfrm flipV="1">
              <a:off x="4704" y="3826"/>
              <a:ext cx="0" cy="16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69" name="Line 5"/>
            <p:cNvSpPr>
              <a:spLocks noChangeShapeType="1"/>
            </p:cNvSpPr>
            <p:nvPr/>
          </p:nvSpPr>
          <p:spPr bwMode="auto">
            <a:xfrm>
              <a:off x="4704" y="3992"/>
              <a:ext cx="192" cy="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70" name="Text Box 6"/>
            <p:cNvSpPr txBox="1">
              <a:spLocks noChangeArrowheads="1"/>
            </p:cNvSpPr>
            <p:nvPr/>
          </p:nvSpPr>
          <p:spPr bwMode="auto">
            <a:xfrm>
              <a:off x="4952" y="4030"/>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Y</a:t>
              </a:r>
              <a:endParaRPr lang="en-GB" altLang="en-US" sz="1400" b="1">
                <a:latin typeface="Times New Roman" panose="02020603050405020304" pitchFamily="18" charset="0"/>
              </a:endParaRPr>
            </a:p>
          </p:txBody>
        </p:sp>
        <p:sp>
          <p:nvSpPr>
            <p:cNvPr id="88071" name="Text Box 7"/>
            <p:cNvSpPr txBox="1">
              <a:spLocks noChangeArrowheads="1"/>
            </p:cNvSpPr>
            <p:nvPr/>
          </p:nvSpPr>
          <p:spPr bwMode="auto">
            <a:xfrm>
              <a:off x="4664" y="36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Z</a:t>
              </a:r>
              <a:endParaRPr lang="en-GB" altLang="en-US" sz="1400" b="1">
                <a:latin typeface="Times New Roman" panose="02020603050405020304" pitchFamily="18" charset="0"/>
              </a:endParaRPr>
            </a:p>
          </p:txBody>
        </p:sp>
        <p:sp>
          <p:nvSpPr>
            <p:cNvPr id="88072" name="Line 8"/>
            <p:cNvSpPr>
              <a:spLocks noChangeShapeType="1"/>
            </p:cNvSpPr>
            <p:nvPr/>
          </p:nvSpPr>
          <p:spPr bwMode="auto">
            <a:xfrm flipV="1">
              <a:off x="4704" y="3920"/>
              <a:ext cx="160" cy="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073" name="Text Box 9"/>
            <p:cNvSpPr txBox="1">
              <a:spLocks noChangeArrowheads="1"/>
            </p:cNvSpPr>
            <p:nvPr/>
          </p:nvSpPr>
          <p:spPr bwMode="auto">
            <a:xfrm>
              <a:off x="4912" y="3826"/>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X</a:t>
              </a:r>
              <a:endParaRPr lang="en-GB" altLang="en-US" sz="1400" b="1">
                <a:latin typeface="Times New Roman" panose="02020603050405020304" pitchFamily="18" charset="0"/>
              </a:endParaRPr>
            </a:p>
          </p:txBody>
        </p:sp>
      </p:grpSp>
      <p:sp>
        <p:nvSpPr>
          <p:cNvPr id="88074" name="Text Box 10"/>
          <p:cNvSpPr txBox="1">
            <a:spLocks noChangeArrowheads="1"/>
          </p:cNvSpPr>
          <p:nvPr/>
        </p:nvSpPr>
        <p:spPr bwMode="auto">
          <a:xfrm>
            <a:off x="4089400" y="6232525"/>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FABSEC Column</a:t>
            </a:r>
          </a:p>
        </p:txBody>
      </p:sp>
      <p:sp>
        <p:nvSpPr>
          <p:cNvPr id="88076" name="Text Box 12"/>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88077" name="Picture 13"/>
          <p:cNvPicPr preferRelativeResize="0">
            <a:picLocks noChangeAspect="1" noChangeArrowheads="1"/>
          </p:cNvPicPr>
          <p:nvPr/>
        </p:nvPicPr>
        <p:blipFill>
          <a:blip r:embed="rId3">
            <a:clrChange>
              <a:clrFrom>
                <a:srgbClr val="B1DEE3"/>
              </a:clrFrom>
              <a:clrTo>
                <a:srgbClr val="B1DEE3">
                  <a:alpha val="0"/>
                </a:srgbClr>
              </a:clrTo>
            </a:clrChange>
            <a:extLst>
              <a:ext uri="{28A0092B-C50C-407E-A947-70E740481C1C}">
                <a14:useLocalDpi xmlns:a14="http://schemas.microsoft.com/office/drawing/2010/main" val="0"/>
              </a:ext>
            </a:extLst>
          </a:blip>
          <a:srcRect/>
          <a:stretch>
            <a:fillRect/>
          </a:stretch>
        </p:blipFill>
        <p:spPr bwMode="auto">
          <a:xfrm>
            <a:off x="2006600" y="1198563"/>
            <a:ext cx="6997700" cy="458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2657475"/>
            <a:ext cx="54292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grpSp>
        <p:nvGrpSpPr>
          <p:cNvPr id="90116" name="Group 4"/>
          <p:cNvGrpSpPr>
            <a:grpSpLocks/>
          </p:cNvGrpSpPr>
          <p:nvPr/>
        </p:nvGrpSpPr>
        <p:grpSpPr bwMode="auto">
          <a:xfrm>
            <a:off x="7126288" y="2082800"/>
            <a:ext cx="1833562" cy="947738"/>
            <a:chOff x="4489" y="1312"/>
            <a:chExt cx="1155" cy="597"/>
          </a:xfrm>
        </p:grpSpPr>
        <p:sp>
          <p:nvSpPr>
            <p:cNvPr id="90117" name="Text Box 5"/>
            <p:cNvSpPr txBox="1">
              <a:spLocks noChangeArrowheads="1"/>
            </p:cNvSpPr>
            <p:nvPr/>
          </p:nvSpPr>
          <p:spPr bwMode="auto">
            <a:xfrm>
              <a:off x="4946" y="1312"/>
              <a:ext cx="6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Preview</a:t>
              </a:r>
              <a:endParaRPr lang="en-GB" altLang="en-US" sz="1400"/>
            </a:p>
          </p:txBody>
        </p:sp>
        <p:sp>
          <p:nvSpPr>
            <p:cNvPr id="90118" name="Line 6"/>
            <p:cNvSpPr>
              <a:spLocks noChangeShapeType="1"/>
            </p:cNvSpPr>
            <p:nvPr/>
          </p:nvSpPr>
          <p:spPr bwMode="auto">
            <a:xfrm flipH="1">
              <a:off x="4850" y="1400"/>
              <a:ext cx="9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119" name="Line 7"/>
            <p:cNvSpPr>
              <a:spLocks noChangeShapeType="1"/>
            </p:cNvSpPr>
            <p:nvPr/>
          </p:nvSpPr>
          <p:spPr bwMode="auto">
            <a:xfrm flipH="1">
              <a:off x="4489" y="1400"/>
              <a:ext cx="361"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0120" name="Group 8"/>
          <p:cNvGrpSpPr>
            <a:grpSpLocks/>
          </p:cNvGrpSpPr>
          <p:nvPr/>
        </p:nvGrpSpPr>
        <p:grpSpPr bwMode="auto">
          <a:xfrm>
            <a:off x="4775200" y="4038600"/>
            <a:ext cx="2501900" cy="1220788"/>
            <a:chOff x="2704" y="2544"/>
            <a:chExt cx="1576" cy="769"/>
          </a:xfrm>
        </p:grpSpPr>
        <p:sp>
          <p:nvSpPr>
            <p:cNvPr id="90121" name="Text Box 9"/>
            <p:cNvSpPr txBox="1">
              <a:spLocks noChangeArrowheads="1"/>
            </p:cNvSpPr>
            <p:nvPr/>
          </p:nvSpPr>
          <p:spPr bwMode="auto">
            <a:xfrm>
              <a:off x="3105" y="314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Section Dimensions</a:t>
              </a:r>
              <a:endParaRPr lang="en-GB" altLang="en-US" sz="1400"/>
            </a:p>
          </p:txBody>
        </p:sp>
        <p:sp>
          <p:nvSpPr>
            <p:cNvPr id="90122" name="Line 10"/>
            <p:cNvSpPr>
              <a:spLocks noChangeShapeType="1"/>
            </p:cNvSpPr>
            <p:nvPr/>
          </p:nvSpPr>
          <p:spPr bwMode="auto">
            <a:xfrm flipH="1">
              <a:off x="3009" y="322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123" name="Line 11"/>
            <p:cNvSpPr>
              <a:spLocks noChangeShapeType="1"/>
            </p:cNvSpPr>
            <p:nvPr/>
          </p:nvSpPr>
          <p:spPr bwMode="auto">
            <a:xfrm flipH="1" flipV="1">
              <a:off x="2704" y="2544"/>
              <a:ext cx="305" cy="68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0124" name="Group 12"/>
          <p:cNvGrpSpPr>
            <a:grpSpLocks/>
          </p:cNvGrpSpPr>
          <p:nvPr/>
        </p:nvGrpSpPr>
        <p:grpSpPr bwMode="auto">
          <a:xfrm>
            <a:off x="2224088" y="4724400"/>
            <a:ext cx="1751012" cy="987425"/>
            <a:chOff x="1529" y="2928"/>
            <a:chExt cx="1103" cy="622"/>
          </a:xfrm>
        </p:grpSpPr>
        <p:sp>
          <p:nvSpPr>
            <p:cNvPr id="90125" name="Text Box 13"/>
            <p:cNvSpPr txBox="1">
              <a:spLocks noChangeArrowheads="1"/>
            </p:cNvSpPr>
            <p:nvPr/>
          </p:nvSpPr>
          <p:spPr bwMode="auto">
            <a:xfrm>
              <a:off x="1529" y="3262"/>
              <a:ext cx="7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new section</a:t>
              </a:r>
              <a:endParaRPr lang="en-GB" altLang="en-US" sz="1400"/>
            </a:p>
          </p:txBody>
        </p:sp>
        <p:sp>
          <p:nvSpPr>
            <p:cNvPr id="90126" name="Line 14"/>
            <p:cNvSpPr>
              <a:spLocks noChangeShapeType="1"/>
            </p:cNvSpPr>
            <p:nvPr/>
          </p:nvSpPr>
          <p:spPr bwMode="auto">
            <a:xfrm flipH="1">
              <a:off x="2136" y="335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127" name="Line 15"/>
            <p:cNvSpPr>
              <a:spLocks noChangeShapeType="1"/>
            </p:cNvSpPr>
            <p:nvPr/>
          </p:nvSpPr>
          <p:spPr bwMode="auto">
            <a:xfrm flipV="1">
              <a:off x="2232" y="2928"/>
              <a:ext cx="400" cy="42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0128" name="Group 16"/>
          <p:cNvGrpSpPr>
            <a:grpSpLocks/>
          </p:cNvGrpSpPr>
          <p:nvPr/>
        </p:nvGrpSpPr>
        <p:grpSpPr bwMode="auto">
          <a:xfrm>
            <a:off x="1930400" y="1943100"/>
            <a:ext cx="1689100" cy="947738"/>
            <a:chOff x="1168" y="1224"/>
            <a:chExt cx="1064" cy="597"/>
          </a:xfrm>
        </p:grpSpPr>
        <p:sp>
          <p:nvSpPr>
            <p:cNvPr id="90129" name="Text Box 17"/>
            <p:cNvSpPr txBox="1">
              <a:spLocks noChangeArrowheads="1"/>
            </p:cNvSpPr>
            <p:nvPr/>
          </p:nvSpPr>
          <p:spPr bwMode="auto">
            <a:xfrm>
              <a:off x="1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Section</a:t>
              </a:r>
              <a:endParaRPr lang="en-GB" altLang="en-US" sz="1400"/>
            </a:p>
          </p:txBody>
        </p:sp>
        <p:sp>
          <p:nvSpPr>
            <p:cNvPr id="90130" name="Line 18"/>
            <p:cNvSpPr>
              <a:spLocks noChangeShapeType="1"/>
            </p:cNvSpPr>
            <p:nvPr/>
          </p:nvSpPr>
          <p:spPr bwMode="auto">
            <a:xfrm flipH="1">
              <a:off x="1769"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131" name="Line 19"/>
            <p:cNvSpPr>
              <a:spLocks noChangeShapeType="1"/>
            </p:cNvSpPr>
            <p:nvPr/>
          </p:nvSpPr>
          <p:spPr bwMode="auto">
            <a:xfrm>
              <a:off x="1865" y="1312"/>
              <a:ext cx="367"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90132" name="Group 20"/>
          <p:cNvGrpSpPr>
            <a:grpSpLocks/>
          </p:cNvGrpSpPr>
          <p:nvPr/>
        </p:nvGrpSpPr>
        <p:grpSpPr bwMode="auto">
          <a:xfrm>
            <a:off x="4025900" y="1993900"/>
            <a:ext cx="2146300" cy="1308100"/>
            <a:chOff x="2168" y="1224"/>
            <a:chExt cx="1352" cy="824"/>
          </a:xfrm>
        </p:grpSpPr>
        <p:sp>
          <p:nvSpPr>
            <p:cNvPr id="90133" name="Text Box 21"/>
            <p:cNvSpPr txBox="1">
              <a:spLocks noChangeArrowheads="1"/>
            </p:cNvSpPr>
            <p:nvPr/>
          </p:nvSpPr>
          <p:spPr bwMode="auto">
            <a:xfrm>
              <a:off x="2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Section Properties</a:t>
              </a:r>
              <a:endParaRPr lang="en-GB" altLang="en-US" sz="1400"/>
            </a:p>
          </p:txBody>
        </p:sp>
        <p:sp>
          <p:nvSpPr>
            <p:cNvPr id="90134" name="Line 22"/>
            <p:cNvSpPr>
              <a:spLocks noChangeShapeType="1"/>
            </p:cNvSpPr>
            <p:nvPr/>
          </p:nvSpPr>
          <p:spPr bwMode="auto">
            <a:xfrm flipH="1">
              <a:off x="3057"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135" name="Line 23"/>
            <p:cNvSpPr>
              <a:spLocks noChangeShapeType="1"/>
            </p:cNvSpPr>
            <p:nvPr/>
          </p:nvSpPr>
          <p:spPr bwMode="auto">
            <a:xfrm>
              <a:off x="3153" y="1312"/>
              <a:ext cx="367" cy="736"/>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90137" name="Text Box 2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01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90116"/>
                                        </p:tgtEl>
                                        <p:attrNameLst>
                                          <p:attrName>style.visibility</p:attrName>
                                        </p:attrNameLst>
                                      </p:cBhvr>
                                      <p:to>
                                        <p:strVal val="visible"/>
                                      </p:to>
                                    </p:set>
                                    <p:anim calcmode="lin" valueType="num">
                                      <p:cBhvr additive="base">
                                        <p:cTn id="11" dur="500" fill="hold"/>
                                        <p:tgtEl>
                                          <p:spTgt spid="90116"/>
                                        </p:tgtEl>
                                        <p:attrNameLst>
                                          <p:attrName>ppt_x</p:attrName>
                                        </p:attrNameLst>
                                      </p:cBhvr>
                                      <p:tavLst>
                                        <p:tav tm="0">
                                          <p:val>
                                            <p:strVal val="0-#ppt_w/2"/>
                                          </p:val>
                                        </p:tav>
                                        <p:tav tm="100000">
                                          <p:val>
                                            <p:strVal val="#ppt_x"/>
                                          </p:val>
                                        </p:tav>
                                      </p:tavLst>
                                    </p:anim>
                                    <p:anim calcmode="lin" valueType="num">
                                      <p:cBhvr additive="base">
                                        <p:cTn id="12" dur="500" fill="hold"/>
                                        <p:tgtEl>
                                          <p:spTgt spid="9011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9013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901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90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75" y="2703513"/>
            <a:ext cx="54292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3"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grpSp>
        <p:nvGrpSpPr>
          <p:cNvPr id="92164" name="Group 4"/>
          <p:cNvGrpSpPr>
            <a:grpSpLocks/>
          </p:cNvGrpSpPr>
          <p:nvPr/>
        </p:nvGrpSpPr>
        <p:grpSpPr bwMode="auto">
          <a:xfrm>
            <a:off x="3543300" y="2019300"/>
            <a:ext cx="1689100" cy="947738"/>
            <a:chOff x="1168" y="1224"/>
            <a:chExt cx="1064" cy="597"/>
          </a:xfrm>
        </p:grpSpPr>
        <p:sp>
          <p:nvSpPr>
            <p:cNvPr id="92165" name="Text Box 5"/>
            <p:cNvSpPr txBox="1">
              <a:spLocks noChangeArrowheads="1"/>
            </p:cNvSpPr>
            <p:nvPr/>
          </p:nvSpPr>
          <p:spPr bwMode="auto">
            <a:xfrm>
              <a:off x="1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Attach Tab</a:t>
              </a:r>
              <a:endParaRPr lang="en-GB" altLang="en-US" sz="1400"/>
            </a:p>
          </p:txBody>
        </p:sp>
        <p:sp>
          <p:nvSpPr>
            <p:cNvPr id="92166" name="Line 6"/>
            <p:cNvSpPr>
              <a:spLocks noChangeShapeType="1"/>
            </p:cNvSpPr>
            <p:nvPr/>
          </p:nvSpPr>
          <p:spPr bwMode="auto">
            <a:xfrm flipH="1">
              <a:off x="1769"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167" name="Line 7"/>
            <p:cNvSpPr>
              <a:spLocks noChangeShapeType="1"/>
            </p:cNvSpPr>
            <p:nvPr/>
          </p:nvSpPr>
          <p:spPr bwMode="auto">
            <a:xfrm>
              <a:off x="1865" y="1312"/>
              <a:ext cx="367"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92169" name="Text Box 9"/>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2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Demonstration</a:t>
            </a:r>
            <a:br>
              <a:rPr lang="en-US" altLang="en-US"/>
            </a:br>
            <a:endParaRPr lang="en-US" altLang="en-US"/>
          </a:p>
        </p:txBody>
      </p:sp>
      <p:pic>
        <p:nvPicPr>
          <p:cNvPr id="21507" name="Picture 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 y="1109663"/>
            <a:ext cx="7745413" cy="56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r="68486" b="91144"/>
          <a:stretch>
            <a:fillRect/>
          </a:stretch>
        </p:blipFill>
        <p:spPr bwMode="auto">
          <a:xfrm>
            <a:off x="1003300" y="2138363"/>
            <a:ext cx="7126288" cy="146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Line 5"/>
          <p:cNvSpPr>
            <a:spLocks noChangeShapeType="1"/>
          </p:cNvSpPr>
          <p:nvPr/>
        </p:nvSpPr>
        <p:spPr bwMode="auto">
          <a:xfrm>
            <a:off x="3568700" y="2743200"/>
            <a:ext cx="1854200" cy="0"/>
          </a:xfrm>
          <a:prstGeom prst="line">
            <a:avLst/>
          </a:prstGeom>
          <a:noFill/>
          <a:ln w="38100">
            <a:solidFill>
              <a:srgbClr val="FF0000"/>
            </a:solidFill>
            <a:round/>
            <a:headEnd type="oval" w="med" len="me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nodeType="clickEffect">
                                  <p:stCondLst>
                                    <p:cond delay="0"/>
                                  </p:stCondLst>
                                  <p:childTnLst>
                                    <p:set>
                                      <p:cBhvr>
                                        <p:cTn id="10" dur="1" fill="hold">
                                          <p:stCondLst>
                                            <p:cond delay="0"/>
                                          </p:stCondLst>
                                        </p:cTn>
                                        <p:tgtEl>
                                          <p:spTgt spid="21509"/>
                                        </p:tgtEl>
                                        <p:attrNameLst>
                                          <p:attrName>style.visibility</p:attrName>
                                        </p:attrNameLst>
                                      </p:cBhvr>
                                      <p:to>
                                        <p:strVal val="visible"/>
                                      </p:to>
                                    </p:set>
                                    <p:anim calcmode="lin" valueType="num">
                                      <p:cBhvr>
                                        <p:cTn id="11" dur="500" fill="hold"/>
                                        <p:tgtEl>
                                          <p:spTgt spid="21509"/>
                                        </p:tgtEl>
                                        <p:attrNameLst>
                                          <p:attrName>ppt_x</p:attrName>
                                        </p:attrNameLst>
                                      </p:cBhvr>
                                      <p:tavLst>
                                        <p:tav tm="0">
                                          <p:val>
                                            <p:strVal val="#ppt_x-#ppt_w/2"/>
                                          </p:val>
                                        </p:tav>
                                        <p:tav tm="100000">
                                          <p:val>
                                            <p:strVal val="#ppt_x"/>
                                          </p:val>
                                        </p:tav>
                                      </p:tavLst>
                                    </p:anim>
                                    <p:anim calcmode="lin" valueType="num">
                                      <p:cBhvr>
                                        <p:cTn id="12" dur="500" fill="hold"/>
                                        <p:tgtEl>
                                          <p:spTgt spid="21509"/>
                                        </p:tgtEl>
                                        <p:attrNameLst>
                                          <p:attrName>ppt_y</p:attrName>
                                        </p:attrNameLst>
                                      </p:cBhvr>
                                      <p:tavLst>
                                        <p:tav tm="0">
                                          <p:val>
                                            <p:strVal val="#ppt_y"/>
                                          </p:val>
                                        </p:tav>
                                        <p:tav tm="100000">
                                          <p:val>
                                            <p:strVal val="#ppt_y"/>
                                          </p:val>
                                        </p:tav>
                                      </p:tavLst>
                                    </p:anim>
                                    <p:anim calcmode="lin" valueType="num">
                                      <p:cBhvr>
                                        <p:cTn id="13" dur="500" fill="hold"/>
                                        <p:tgtEl>
                                          <p:spTgt spid="21509"/>
                                        </p:tgtEl>
                                        <p:attrNameLst>
                                          <p:attrName>ppt_w</p:attrName>
                                        </p:attrNameLst>
                                      </p:cBhvr>
                                      <p:tavLst>
                                        <p:tav tm="0">
                                          <p:val>
                                            <p:fltVal val="0"/>
                                          </p:val>
                                        </p:tav>
                                        <p:tav tm="100000">
                                          <p:val>
                                            <p:strVal val="#ppt_w"/>
                                          </p:val>
                                        </p:tav>
                                      </p:tavLst>
                                    </p:anim>
                                    <p:anim calcmode="lin" valueType="num">
                                      <p:cBhvr>
                                        <p:cTn id="14" dur="500" fill="hold"/>
                                        <p:tgtEl>
                                          <p:spTgt spid="215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sp>
        <p:nvSpPr>
          <p:cNvPr id="94212"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94213" name="Picture 5"/>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1749425"/>
            <a:ext cx="6813550" cy="49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Beam Sections</a:t>
            </a:r>
            <a:endParaRPr lang="en-US" altLang="en-US"/>
          </a:p>
        </p:txBody>
      </p:sp>
      <p:pic>
        <p:nvPicPr>
          <p:cNvPr id="95235" name="Picture 3"/>
          <p:cNvPicPr preferRelativeResize="0">
            <a:picLocks noChangeAspect="1" noChangeArrowheads="1"/>
          </p:cNvPicPr>
          <p:nvPr/>
        </p:nvPicPr>
        <p:blipFill>
          <a:blip r:embed="rId3">
            <a:clrChange>
              <a:clrFrom>
                <a:srgbClr val="B1DEE3"/>
              </a:clrFrom>
              <a:clrTo>
                <a:srgbClr val="B1DEE3">
                  <a:alpha val="0"/>
                </a:srgbClr>
              </a:clrTo>
            </a:clrChange>
            <a:extLst>
              <a:ext uri="{28A0092B-C50C-407E-A947-70E740481C1C}">
                <a14:useLocalDpi xmlns:a14="http://schemas.microsoft.com/office/drawing/2010/main" val="0"/>
              </a:ext>
            </a:extLst>
          </a:blip>
          <a:srcRect l="12514" t="15089" r="10152" b="11838"/>
          <a:stretch>
            <a:fillRect/>
          </a:stretch>
        </p:blipFill>
        <p:spPr bwMode="auto">
          <a:xfrm>
            <a:off x="2009775" y="1298575"/>
            <a:ext cx="695007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7" name="Text Box 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b="1"/>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Geometry Menu</a:t>
            </a:r>
            <a:br>
              <a:rPr lang="en-US" altLang="en-US"/>
            </a:br>
            <a:r>
              <a:rPr lang="en-US" altLang="en-US"/>
              <a:t> </a:t>
            </a:r>
            <a:r>
              <a:rPr lang="en-US" altLang="en-US" sz="1600"/>
              <a:t>Beams</a:t>
            </a:r>
            <a:endParaRPr lang="en-US" altLang="en-US"/>
          </a:p>
        </p:txBody>
      </p:sp>
      <p:pic>
        <p:nvPicPr>
          <p:cNvPr id="972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900" y="2309813"/>
            <a:ext cx="32766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5" name="Text Box 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b="1"/>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Geometry Menu</a:t>
            </a:r>
            <a:br>
              <a:rPr lang="en-US" altLang="en-US"/>
            </a:br>
            <a:r>
              <a:rPr lang="en-US" altLang="en-US"/>
              <a:t> </a:t>
            </a:r>
            <a:r>
              <a:rPr lang="en-US" altLang="en-US" sz="1600"/>
              <a:t>Beams</a:t>
            </a:r>
            <a:endParaRPr lang="en-US" altLang="en-US"/>
          </a:p>
        </p:txBody>
      </p:sp>
      <p:sp>
        <p:nvSpPr>
          <p:cNvPr id="99332"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b="1"/>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99333"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1814513"/>
            <a:ext cx="6723063" cy="492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Geometry Menu</a:t>
            </a:r>
            <a:br>
              <a:rPr lang="en-US" altLang="en-US"/>
            </a:br>
            <a:r>
              <a:rPr lang="en-US" altLang="en-US"/>
              <a:t> </a:t>
            </a:r>
            <a:r>
              <a:rPr lang="en-US" altLang="en-US" sz="1600"/>
              <a:t>Beams</a:t>
            </a:r>
            <a:endParaRPr lang="en-US" altLang="en-US"/>
          </a:p>
        </p:txBody>
      </p:sp>
      <p:sp>
        <p:nvSpPr>
          <p:cNvPr id="101380"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b="1"/>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101381"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2178050" y="1773238"/>
            <a:ext cx="6769100"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Steel Materials</a:t>
            </a:r>
            <a:endParaRPr lang="en-US" altLang="en-US"/>
          </a:p>
        </p:txBody>
      </p:sp>
      <p:pic>
        <p:nvPicPr>
          <p:cNvPr id="1034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1857375"/>
            <a:ext cx="340677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 Box 5"/>
          <p:cNvSpPr txBox="1">
            <a:spLocks noChangeArrowheads="1"/>
          </p:cNvSpPr>
          <p:nvPr/>
        </p:nvSpPr>
        <p:spPr bwMode="auto">
          <a:xfrm>
            <a:off x="6286500" y="2193925"/>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Steel Grade S355</a:t>
            </a:r>
          </a:p>
        </p:txBody>
      </p:sp>
      <p:sp>
        <p:nvSpPr>
          <p:cNvPr id="103431" name="Text Box 7"/>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b="1"/>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1034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4094163"/>
            <a:ext cx="3835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2116138"/>
            <a:ext cx="4902200" cy="30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Reinforcement Bars</a:t>
            </a:r>
            <a:endParaRPr lang="en-US" altLang="en-US"/>
          </a:p>
        </p:txBody>
      </p:sp>
      <p:grpSp>
        <p:nvGrpSpPr>
          <p:cNvPr id="105476" name="Group 4"/>
          <p:cNvGrpSpPr>
            <a:grpSpLocks/>
          </p:cNvGrpSpPr>
          <p:nvPr/>
        </p:nvGrpSpPr>
        <p:grpSpPr bwMode="auto">
          <a:xfrm>
            <a:off x="3051175" y="4865688"/>
            <a:ext cx="1751013" cy="987425"/>
            <a:chOff x="1529" y="2928"/>
            <a:chExt cx="1103" cy="622"/>
          </a:xfrm>
        </p:grpSpPr>
        <p:sp>
          <p:nvSpPr>
            <p:cNvPr id="105477" name="Text Box 5"/>
            <p:cNvSpPr txBox="1">
              <a:spLocks noChangeArrowheads="1"/>
            </p:cNvSpPr>
            <p:nvPr/>
          </p:nvSpPr>
          <p:spPr bwMode="auto">
            <a:xfrm>
              <a:off x="1529" y="3262"/>
              <a:ext cx="7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New Type</a:t>
              </a:r>
              <a:endParaRPr lang="en-GB" altLang="en-US" sz="1400"/>
            </a:p>
          </p:txBody>
        </p:sp>
        <p:sp>
          <p:nvSpPr>
            <p:cNvPr id="105478" name="Line 6"/>
            <p:cNvSpPr>
              <a:spLocks noChangeShapeType="1"/>
            </p:cNvSpPr>
            <p:nvPr/>
          </p:nvSpPr>
          <p:spPr bwMode="auto">
            <a:xfrm flipH="1">
              <a:off x="2136" y="335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479" name="Line 7"/>
            <p:cNvSpPr>
              <a:spLocks noChangeShapeType="1"/>
            </p:cNvSpPr>
            <p:nvPr/>
          </p:nvSpPr>
          <p:spPr bwMode="auto">
            <a:xfrm flipV="1">
              <a:off x="2232" y="2928"/>
              <a:ext cx="400" cy="42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5480" name="Group 8"/>
          <p:cNvGrpSpPr>
            <a:grpSpLocks/>
          </p:cNvGrpSpPr>
          <p:nvPr/>
        </p:nvGrpSpPr>
        <p:grpSpPr bwMode="auto">
          <a:xfrm>
            <a:off x="2097088" y="1554163"/>
            <a:ext cx="1689100" cy="947737"/>
            <a:chOff x="1168" y="1224"/>
            <a:chExt cx="1064" cy="597"/>
          </a:xfrm>
        </p:grpSpPr>
        <p:sp>
          <p:nvSpPr>
            <p:cNvPr id="105481" name="Text Box 9"/>
            <p:cNvSpPr txBox="1">
              <a:spLocks noChangeArrowheads="1"/>
            </p:cNvSpPr>
            <p:nvPr/>
          </p:nvSpPr>
          <p:spPr bwMode="auto">
            <a:xfrm>
              <a:off x="1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Tab</a:t>
              </a:r>
              <a:endParaRPr lang="en-GB" altLang="en-US" sz="1400"/>
            </a:p>
          </p:txBody>
        </p:sp>
        <p:sp>
          <p:nvSpPr>
            <p:cNvPr id="105482" name="Line 10"/>
            <p:cNvSpPr>
              <a:spLocks noChangeShapeType="1"/>
            </p:cNvSpPr>
            <p:nvPr/>
          </p:nvSpPr>
          <p:spPr bwMode="auto">
            <a:xfrm flipH="1">
              <a:off x="1769"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483" name="Line 11"/>
            <p:cNvSpPr>
              <a:spLocks noChangeShapeType="1"/>
            </p:cNvSpPr>
            <p:nvPr/>
          </p:nvSpPr>
          <p:spPr bwMode="auto">
            <a:xfrm>
              <a:off x="1865" y="1312"/>
              <a:ext cx="367"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5485" name="Text Box 13"/>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b="1"/>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Concrete Sections</a:t>
            </a:r>
            <a:endParaRPr lang="en-US" altLang="en-US"/>
          </a:p>
        </p:txBody>
      </p:sp>
      <p:pic>
        <p:nvPicPr>
          <p:cNvPr id="1075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0" y="2079625"/>
            <a:ext cx="68326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4" name="Text Box 4"/>
          <p:cNvSpPr txBox="1">
            <a:spLocks noChangeArrowheads="1"/>
          </p:cNvSpPr>
          <p:nvPr/>
        </p:nvSpPr>
        <p:spPr bwMode="auto">
          <a:xfrm>
            <a:off x="2127250" y="5164138"/>
            <a:ext cx="25971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400"/>
              <a:t>Wards Multideck 60</a:t>
            </a:r>
          </a:p>
          <a:p>
            <a:pPr eaLnBrk="0" hangingPunct="0">
              <a:spcBef>
                <a:spcPct val="50000"/>
              </a:spcBef>
            </a:pPr>
            <a:r>
              <a:rPr lang="en-GB" altLang="en-US" sz="1400"/>
              <a:t>Slab Depth = 130mm</a:t>
            </a:r>
          </a:p>
          <a:p>
            <a:pPr eaLnBrk="0" hangingPunct="0">
              <a:spcBef>
                <a:spcPct val="50000"/>
              </a:spcBef>
            </a:pPr>
            <a:r>
              <a:rPr lang="en-GB" altLang="en-US" sz="1400"/>
              <a:t>Mesh is A193</a:t>
            </a:r>
          </a:p>
        </p:txBody>
      </p:sp>
      <p:grpSp>
        <p:nvGrpSpPr>
          <p:cNvPr id="107525" name="Group 5"/>
          <p:cNvGrpSpPr>
            <a:grpSpLocks/>
          </p:cNvGrpSpPr>
          <p:nvPr/>
        </p:nvGrpSpPr>
        <p:grpSpPr bwMode="auto">
          <a:xfrm>
            <a:off x="4989513" y="5141913"/>
            <a:ext cx="3902075" cy="1095375"/>
            <a:chOff x="3752" y="2710"/>
            <a:chExt cx="1849" cy="519"/>
          </a:xfrm>
        </p:grpSpPr>
        <p:sp>
          <p:nvSpPr>
            <p:cNvPr id="107526" name="Rectangle 6"/>
            <p:cNvSpPr>
              <a:spLocks noChangeArrowheads="1"/>
            </p:cNvSpPr>
            <p:nvPr/>
          </p:nvSpPr>
          <p:spPr bwMode="auto">
            <a:xfrm>
              <a:off x="4101" y="2855"/>
              <a:ext cx="1497" cy="5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7527" name="Line 7"/>
            <p:cNvSpPr>
              <a:spLocks noChangeShapeType="1"/>
            </p:cNvSpPr>
            <p:nvPr/>
          </p:nvSpPr>
          <p:spPr bwMode="auto">
            <a:xfrm>
              <a:off x="4103" y="2998"/>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528" name="Line 8"/>
            <p:cNvSpPr>
              <a:spLocks noChangeShapeType="1"/>
            </p:cNvSpPr>
            <p:nvPr/>
          </p:nvSpPr>
          <p:spPr bwMode="auto">
            <a:xfrm>
              <a:off x="4391" y="2998"/>
              <a:ext cx="115"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529" name="Line 9"/>
            <p:cNvSpPr>
              <a:spLocks noChangeShapeType="1"/>
            </p:cNvSpPr>
            <p:nvPr/>
          </p:nvSpPr>
          <p:spPr bwMode="auto">
            <a:xfrm>
              <a:off x="4510" y="3227"/>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530" name="Line 10"/>
            <p:cNvSpPr>
              <a:spLocks noChangeShapeType="1"/>
            </p:cNvSpPr>
            <p:nvPr/>
          </p:nvSpPr>
          <p:spPr bwMode="auto">
            <a:xfrm rot="2915841">
              <a:off x="4798" y="2995"/>
              <a:ext cx="115" cy="2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531" name="Line 11"/>
            <p:cNvSpPr>
              <a:spLocks noChangeShapeType="1"/>
            </p:cNvSpPr>
            <p:nvPr/>
          </p:nvSpPr>
          <p:spPr bwMode="auto">
            <a:xfrm>
              <a:off x="4902" y="299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532" name="Line 12"/>
            <p:cNvSpPr>
              <a:spLocks noChangeShapeType="1"/>
            </p:cNvSpPr>
            <p:nvPr/>
          </p:nvSpPr>
          <p:spPr bwMode="auto">
            <a:xfrm>
              <a:off x="5192" y="2990"/>
              <a:ext cx="115"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533" name="Line 13"/>
            <p:cNvSpPr>
              <a:spLocks noChangeShapeType="1"/>
            </p:cNvSpPr>
            <p:nvPr/>
          </p:nvSpPr>
          <p:spPr bwMode="auto">
            <a:xfrm>
              <a:off x="5313" y="3225"/>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534" name="Line 14"/>
            <p:cNvSpPr>
              <a:spLocks noChangeShapeType="1"/>
            </p:cNvSpPr>
            <p:nvPr/>
          </p:nvSpPr>
          <p:spPr bwMode="auto">
            <a:xfrm>
              <a:off x="4103" y="2710"/>
              <a:ext cx="149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07535" name="Group 15"/>
            <p:cNvGrpSpPr>
              <a:grpSpLocks/>
            </p:cNvGrpSpPr>
            <p:nvPr/>
          </p:nvGrpSpPr>
          <p:grpSpPr bwMode="auto">
            <a:xfrm>
              <a:off x="4204" y="2907"/>
              <a:ext cx="1296" cy="58"/>
              <a:chOff x="18972" y="11950"/>
              <a:chExt cx="3240" cy="146"/>
            </a:xfrm>
          </p:grpSpPr>
          <p:sp>
            <p:nvSpPr>
              <p:cNvPr id="107536" name="AutoShape 16"/>
              <p:cNvSpPr>
                <a:spLocks noChangeArrowheads="1"/>
              </p:cNvSpPr>
              <p:nvPr/>
            </p:nvSpPr>
            <p:spPr bwMode="auto">
              <a:xfrm>
                <a:off x="20016" y="11950"/>
                <a:ext cx="144" cy="144"/>
              </a:xfrm>
              <a:prstGeom prst="flowChartConnector">
                <a:avLst/>
              </a:prstGeom>
              <a:solidFill>
                <a:srgbClr val="969696"/>
              </a:solidFill>
              <a:ln w="9525">
                <a:solidFill>
                  <a:srgbClr val="000000"/>
                </a:solidFill>
                <a:round/>
                <a:headEnd/>
                <a:tailEnd/>
              </a:ln>
            </p:spPr>
            <p:txBody>
              <a:bodyPr/>
              <a:lstStyle/>
              <a:p>
                <a:endParaRPr lang="en-GB"/>
              </a:p>
            </p:txBody>
          </p:sp>
          <p:sp>
            <p:nvSpPr>
              <p:cNvPr id="107537" name="AutoShape 17"/>
              <p:cNvSpPr>
                <a:spLocks noChangeArrowheads="1"/>
              </p:cNvSpPr>
              <p:nvPr/>
            </p:nvSpPr>
            <p:spPr bwMode="auto">
              <a:xfrm>
                <a:off x="21024" y="11950"/>
                <a:ext cx="144" cy="144"/>
              </a:xfrm>
              <a:prstGeom prst="flowChartConnector">
                <a:avLst/>
              </a:prstGeom>
              <a:solidFill>
                <a:srgbClr val="969696"/>
              </a:solidFill>
              <a:ln w="9525">
                <a:solidFill>
                  <a:srgbClr val="000000"/>
                </a:solidFill>
                <a:round/>
                <a:headEnd/>
                <a:tailEnd/>
              </a:ln>
            </p:spPr>
            <p:txBody>
              <a:bodyPr/>
              <a:lstStyle/>
              <a:p>
                <a:endParaRPr lang="en-GB"/>
              </a:p>
            </p:txBody>
          </p:sp>
          <p:sp>
            <p:nvSpPr>
              <p:cNvPr id="107538" name="AutoShape 18"/>
              <p:cNvSpPr>
                <a:spLocks noChangeArrowheads="1"/>
              </p:cNvSpPr>
              <p:nvPr/>
            </p:nvSpPr>
            <p:spPr bwMode="auto">
              <a:xfrm>
                <a:off x="18972" y="11952"/>
                <a:ext cx="144" cy="144"/>
              </a:xfrm>
              <a:prstGeom prst="flowChartConnector">
                <a:avLst/>
              </a:prstGeom>
              <a:solidFill>
                <a:srgbClr val="969696"/>
              </a:solidFill>
              <a:ln w="9525">
                <a:solidFill>
                  <a:srgbClr val="000000"/>
                </a:solidFill>
                <a:round/>
                <a:headEnd/>
                <a:tailEnd/>
              </a:ln>
            </p:spPr>
            <p:txBody>
              <a:bodyPr/>
              <a:lstStyle/>
              <a:p>
                <a:endParaRPr lang="en-GB"/>
              </a:p>
            </p:txBody>
          </p:sp>
          <p:sp>
            <p:nvSpPr>
              <p:cNvPr id="107539" name="AutoShape 19"/>
              <p:cNvSpPr>
                <a:spLocks noChangeArrowheads="1"/>
              </p:cNvSpPr>
              <p:nvPr/>
            </p:nvSpPr>
            <p:spPr bwMode="auto">
              <a:xfrm>
                <a:off x="22068" y="11952"/>
                <a:ext cx="144" cy="144"/>
              </a:xfrm>
              <a:prstGeom prst="flowChartConnector">
                <a:avLst/>
              </a:prstGeom>
              <a:solidFill>
                <a:srgbClr val="969696"/>
              </a:solidFill>
              <a:ln w="9525">
                <a:solidFill>
                  <a:srgbClr val="000000"/>
                </a:solidFill>
                <a:round/>
                <a:headEnd/>
                <a:tailEnd/>
              </a:ln>
            </p:spPr>
            <p:txBody>
              <a:bodyPr/>
              <a:lstStyle/>
              <a:p>
                <a:endParaRPr lang="en-GB"/>
              </a:p>
            </p:txBody>
          </p:sp>
        </p:grpSp>
        <p:grpSp>
          <p:nvGrpSpPr>
            <p:cNvPr id="107540" name="Group 20"/>
            <p:cNvGrpSpPr>
              <a:grpSpLocks/>
            </p:cNvGrpSpPr>
            <p:nvPr/>
          </p:nvGrpSpPr>
          <p:grpSpPr bwMode="auto">
            <a:xfrm>
              <a:off x="4091" y="2849"/>
              <a:ext cx="1504" cy="59"/>
              <a:chOff x="18690" y="12300"/>
              <a:chExt cx="3759" cy="147"/>
            </a:xfrm>
          </p:grpSpPr>
          <p:sp>
            <p:nvSpPr>
              <p:cNvPr id="107541" name="Line 21"/>
              <p:cNvSpPr>
                <a:spLocks noChangeShapeType="1"/>
              </p:cNvSpPr>
              <p:nvPr/>
            </p:nvSpPr>
            <p:spPr bwMode="auto">
              <a:xfrm>
                <a:off x="18705" y="12447"/>
                <a:ext cx="37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542" name="Line 22"/>
              <p:cNvSpPr>
                <a:spLocks noChangeShapeType="1"/>
              </p:cNvSpPr>
              <p:nvPr/>
            </p:nvSpPr>
            <p:spPr bwMode="auto">
              <a:xfrm>
                <a:off x="18690" y="12300"/>
                <a:ext cx="37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07543" name="Line 23"/>
            <p:cNvSpPr>
              <a:spLocks noChangeShapeType="1"/>
            </p:cNvSpPr>
            <p:nvPr/>
          </p:nvSpPr>
          <p:spPr bwMode="auto">
            <a:xfrm>
              <a:off x="3752" y="2710"/>
              <a:ext cx="29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544" name="Line 24"/>
            <p:cNvSpPr>
              <a:spLocks noChangeShapeType="1"/>
            </p:cNvSpPr>
            <p:nvPr/>
          </p:nvSpPr>
          <p:spPr bwMode="auto">
            <a:xfrm>
              <a:off x="3851" y="2710"/>
              <a:ext cx="0" cy="519"/>
            </a:xfrm>
            <a:prstGeom prst="line">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a:lstStyle/>
            <a:p>
              <a:endParaRPr lang="en-GB"/>
            </a:p>
          </p:txBody>
        </p:sp>
        <p:sp>
          <p:nvSpPr>
            <p:cNvPr id="107545" name="Line 25"/>
            <p:cNvSpPr>
              <a:spLocks noChangeShapeType="1"/>
            </p:cNvSpPr>
            <p:nvPr/>
          </p:nvSpPr>
          <p:spPr bwMode="auto">
            <a:xfrm>
              <a:off x="3752" y="3229"/>
              <a:ext cx="29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07546" name="Text Box 26"/>
          <p:cNvSpPr txBox="1">
            <a:spLocks noChangeArrowheads="1"/>
          </p:cNvSpPr>
          <p:nvPr/>
        </p:nvSpPr>
        <p:spPr bwMode="auto">
          <a:xfrm rot="-5400000">
            <a:off x="4749007" y="5506243"/>
            <a:ext cx="6604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130mm</a:t>
            </a:r>
            <a:endParaRPr lang="en-GB" altLang="en-US" sz="2400">
              <a:latin typeface="Times New Roman" panose="02020603050405020304" pitchFamily="18" charset="0"/>
            </a:endParaRPr>
          </a:p>
        </p:txBody>
      </p:sp>
      <p:sp>
        <p:nvSpPr>
          <p:cNvPr id="107548" name="Text Box 28"/>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b="1"/>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Concrete Sections</a:t>
            </a:r>
            <a:endParaRPr lang="en-US" altLang="en-US"/>
          </a:p>
        </p:txBody>
      </p:sp>
      <p:sp>
        <p:nvSpPr>
          <p:cNvPr id="109572"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b="1"/>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
        <p:nvSpPr>
          <p:cNvPr id="109573" name="Text Box 5"/>
          <p:cNvSpPr txBox="1">
            <a:spLocks noChangeArrowheads="1"/>
          </p:cNvSpPr>
          <p:nvPr/>
        </p:nvSpPr>
        <p:spPr bwMode="auto">
          <a:xfrm>
            <a:off x="2127250" y="2222500"/>
            <a:ext cx="61563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400"/>
              <a:t>A193 Mesh means that there is 193mm</a:t>
            </a:r>
            <a:r>
              <a:rPr lang="en-GB" altLang="en-US" sz="1400" baseline="30000"/>
              <a:t>2</a:t>
            </a:r>
            <a:r>
              <a:rPr lang="en-GB" altLang="en-US" sz="1400"/>
              <a:t> of mesh per metre length of slab in each direction.</a:t>
            </a:r>
          </a:p>
          <a:p>
            <a:pPr eaLnBrk="0" hangingPunct="0">
              <a:spcBef>
                <a:spcPct val="50000"/>
              </a:spcBef>
            </a:pPr>
            <a:r>
              <a:rPr lang="en-GB" altLang="en-US" sz="1400"/>
              <a:t>The mesh is modelled as two smeared layers across the length of the slab spanning in opposite directions.</a:t>
            </a:r>
          </a:p>
          <a:p>
            <a:pPr eaLnBrk="0" hangingPunct="0">
              <a:spcBef>
                <a:spcPct val="50000"/>
              </a:spcBef>
            </a:pPr>
            <a:r>
              <a:rPr lang="en-GB" altLang="en-US" sz="1400"/>
              <a:t>The thickness of each layer is calculated such that they have an area of 193mm</a:t>
            </a:r>
            <a:r>
              <a:rPr lang="en-GB" altLang="en-US" sz="1400" baseline="30000"/>
              <a:t>2</a:t>
            </a:r>
            <a:r>
              <a:rPr lang="en-GB" altLang="en-US" sz="1400"/>
              <a:t>/m.  In other words each layer is 0.193mm thick.</a:t>
            </a:r>
          </a:p>
        </p:txBody>
      </p:sp>
      <p:grpSp>
        <p:nvGrpSpPr>
          <p:cNvPr id="109574" name="Group 6"/>
          <p:cNvGrpSpPr>
            <a:grpSpLocks/>
          </p:cNvGrpSpPr>
          <p:nvPr/>
        </p:nvGrpSpPr>
        <p:grpSpPr bwMode="auto">
          <a:xfrm>
            <a:off x="2222500" y="3975100"/>
            <a:ext cx="6580188" cy="2262188"/>
            <a:chOff x="3594" y="2910"/>
            <a:chExt cx="2007" cy="690"/>
          </a:xfrm>
        </p:grpSpPr>
        <p:sp>
          <p:nvSpPr>
            <p:cNvPr id="109575" name="Rectangle 7" descr="Light upward diagonal"/>
            <p:cNvSpPr>
              <a:spLocks noChangeArrowheads="1"/>
            </p:cNvSpPr>
            <p:nvPr/>
          </p:nvSpPr>
          <p:spPr bwMode="auto">
            <a:xfrm>
              <a:off x="3607" y="3103"/>
              <a:ext cx="1990" cy="69"/>
            </a:xfrm>
            <a:prstGeom prst="rect">
              <a:avLst/>
            </a:prstGeom>
            <a:pattFill prst="ltUpDiag">
              <a:fgClr>
                <a:srgbClr val="C0C0C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9576" name="Rectangle 8" descr="Light downward diagonal"/>
            <p:cNvSpPr>
              <a:spLocks noChangeArrowheads="1"/>
            </p:cNvSpPr>
            <p:nvPr/>
          </p:nvSpPr>
          <p:spPr bwMode="auto">
            <a:xfrm>
              <a:off x="3607" y="3172"/>
              <a:ext cx="1990" cy="69"/>
            </a:xfrm>
            <a:prstGeom prst="rect">
              <a:avLst/>
            </a:prstGeom>
            <a:pattFill prst="ltDnDiag">
              <a:fgClr>
                <a:srgbClr val="C0C0C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9577" name="Line 9"/>
            <p:cNvSpPr>
              <a:spLocks noChangeShapeType="1"/>
            </p:cNvSpPr>
            <p:nvPr/>
          </p:nvSpPr>
          <p:spPr bwMode="auto">
            <a:xfrm>
              <a:off x="3610" y="3293"/>
              <a:ext cx="38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78" name="Line 10"/>
            <p:cNvSpPr>
              <a:spLocks noChangeShapeType="1"/>
            </p:cNvSpPr>
            <p:nvPr/>
          </p:nvSpPr>
          <p:spPr bwMode="auto">
            <a:xfrm>
              <a:off x="3992" y="3293"/>
              <a:ext cx="153" cy="3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79" name="Line 11"/>
            <p:cNvSpPr>
              <a:spLocks noChangeShapeType="1"/>
            </p:cNvSpPr>
            <p:nvPr/>
          </p:nvSpPr>
          <p:spPr bwMode="auto">
            <a:xfrm>
              <a:off x="4151" y="3597"/>
              <a:ext cx="38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0" name="Line 12"/>
            <p:cNvSpPr>
              <a:spLocks noChangeShapeType="1"/>
            </p:cNvSpPr>
            <p:nvPr/>
          </p:nvSpPr>
          <p:spPr bwMode="auto">
            <a:xfrm rot="2915841">
              <a:off x="4534" y="3289"/>
              <a:ext cx="153" cy="3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1" name="Line 13"/>
            <p:cNvSpPr>
              <a:spLocks noChangeShapeType="1"/>
            </p:cNvSpPr>
            <p:nvPr/>
          </p:nvSpPr>
          <p:spPr bwMode="auto">
            <a:xfrm>
              <a:off x="4672" y="3282"/>
              <a:ext cx="38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2" name="Line 14"/>
            <p:cNvSpPr>
              <a:spLocks noChangeShapeType="1"/>
            </p:cNvSpPr>
            <p:nvPr/>
          </p:nvSpPr>
          <p:spPr bwMode="auto">
            <a:xfrm>
              <a:off x="5057" y="3282"/>
              <a:ext cx="153" cy="3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3" name="Line 15"/>
            <p:cNvSpPr>
              <a:spLocks noChangeShapeType="1"/>
            </p:cNvSpPr>
            <p:nvPr/>
          </p:nvSpPr>
          <p:spPr bwMode="auto">
            <a:xfrm>
              <a:off x="5218" y="3595"/>
              <a:ext cx="38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4" name="Line 16"/>
            <p:cNvSpPr>
              <a:spLocks noChangeShapeType="1"/>
            </p:cNvSpPr>
            <p:nvPr/>
          </p:nvSpPr>
          <p:spPr bwMode="auto">
            <a:xfrm>
              <a:off x="3610" y="2910"/>
              <a:ext cx="19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09585" name="Group 17"/>
            <p:cNvGrpSpPr>
              <a:grpSpLocks/>
            </p:cNvGrpSpPr>
            <p:nvPr/>
          </p:nvGrpSpPr>
          <p:grpSpPr bwMode="auto">
            <a:xfrm>
              <a:off x="3594" y="3095"/>
              <a:ext cx="1999" cy="78"/>
              <a:chOff x="18690" y="12300"/>
              <a:chExt cx="3759" cy="147"/>
            </a:xfrm>
          </p:grpSpPr>
          <p:sp>
            <p:nvSpPr>
              <p:cNvPr id="109586" name="Line 18"/>
              <p:cNvSpPr>
                <a:spLocks noChangeShapeType="1"/>
              </p:cNvSpPr>
              <p:nvPr/>
            </p:nvSpPr>
            <p:spPr bwMode="auto">
              <a:xfrm>
                <a:off x="18705" y="12447"/>
                <a:ext cx="37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87" name="Line 19"/>
              <p:cNvSpPr>
                <a:spLocks noChangeShapeType="1"/>
              </p:cNvSpPr>
              <p:nvPr/>
            </p:nvSpPr>
            <p:spPr bwMode="auto">
              <a:xfrm>
                <a:off x="18690" y="12300"/>
                <a:ext cx="37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09588" name="Group 20"/>
            <p:cNvGrpSpPr>
              <a:grpSpLocks/>
            </p:cNvGrpSpPr>
            <p:nvPr/>
          </p:nvGrpSpPr>
          <p:grpSpPr bwMode="auto">
            <a:xfrm>
              <a:off x="3594" y="3173"/>
              <a:ext cx="1999" cy="78"/>
              <a:chOff x="18690" y="12300"/>
              <a:chExt cx="3759" cy="147"/>
            </a:xfrm>
          </p:grpSpPr>
          <p:sp>
            <p:nvSpPr>
              <p:cNvPr id="109589" name="Line 21"/>
              <p:cNvSpPr>
                <a:spLocks noChangeShapeType="1"/>
              </p:cNvSpPr>
              <p:nvPr/>
            </p:nvSpPr>
            <p:spPr bwMode="auto">
              <a:xfrm>
                <a:off x="18705" y="12447"/>
                <a:ext cx="37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590" name="Line 22"/>
              <p:cNvSpPr>
                <a:spLocks noChangeShapeType="1"/>
              </p:cNvSpPr>
              <p:nvPr/>
            </p:nvSpPr>
            <p:spPr bwMode="auto">
              <a:xfrm>
                <a:off x="18690" y="12300"/>
                <a:ext cx="37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Concrete Sections</a:t>
            </a:r>
            <a:endParaRPr lang="en-US" altLang="en-US"/>
          </a:p>
        </p:txBody>
      </p:sp>
      <p:grpSp>
        <p:nvGrpSpPr>
          <p:cNvPr id="111619" name="Group 3"/>
          <p:cNvGrpSpPr>
            <a:grpSpLocks/>
          </p:cNvGrpSpPr>
          <p:nvPr/>
        </p:nvGrpSpPr>
        <p:grpSpPr bwMode="auto">
          <a:xfrm>
            <a:off x="2870200" y="2173288"/>
            <a:ext cx="2667000" cy="4140200"/>
            <a:chOff x="1808" y="1152"/>
            <a:chExt cx="1520" cy="1792"/>
          </a:xfrm>
        </p:grpSpPr>
        <p:sp>
          <p:nvSpPr>
            <p:cNvPr id="111620" name="Rectangle 4" descr="Bouquet"/>
            <p:cNvSpPr>
              <a:spLocks noChangeArrowheads="1"/>
            </p:cNvSpPr>
            <p:nvPr/>
          </p:nvSpPr>
          <p:spPr bwMode="auto">
            <a:xfrm>
              <a:off x="1808" y="1152"/>
              <a:ext cx="1520" cy="1792"/>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1" name="Line 5"/>
            <p:cNvSpPr>
              <a:spLocks noChangeShapeType="1"/>
            </p:cNvSpPr>
            <p:nvPr/>
          </p:nvSpPr>
          <p:spPr bwMode="auto">
            <a:xfrm>
              <a:off x="1808" y="2784"/>
              <a:ext cx="15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2" name="Line 6"/>
            <p:cNvSpPr>
              <a:spLocks noChangeShapeType="1"/>
            </p:cNvSpPr>
            <p:nvPr/>
          </p:nvSpPr>
          <p:spPr bwMode="auto">
            <a:xfrm>
              <a:off x="1808" y="2624"/>
              <a:ext cx="15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3" name="Line 7"/>
            <p:cNvSpPr>
              <a:spLocks noChangeShapeType="1"/>
            </p:cNvSpPr>
            <p:nvPr/>
          </p:nvSpPr>
          <p:spPr bwMode="auto">
            <a:xfrm>
              <a:off x="1808" y="2464"/>
              <a:ext cx="15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4" name="Line 8"/>
            <p:cNvSpPr>
              <a:spLocks noChangeShapeType="1"/>
            </p:cNvSpPr>
            <p:nvPr/>
          </p:nvSpPr>
          <p:spPr bwMode="auto">
            <a:xfrm>
              <a:off x="1808" y="2304"/>
              <a:ext cx="15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5" name="Line 9"/>
            <p:cNvSpPr>
              <a:spLocks noChangeShapeType="1"/>
            </p:cNvSpPr>
            <p:nvPr/>
          </p:nvSpPr>
          <p:spPr bwMode="auto">
            <a:xfrm>
              <a:off x="1808" y="2144"/>
              <a:ext cx="15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6" name="Line 10"/>
            <p:cNvSpPr>
              <a:spLocks noChangeShapeType="1"/>
            </p:cNvSpPr>
            <p:nvPr/>
          </p:nvSpPr>
          <p:spPr bwMode="auto">
            <a:xfrm>
              <a:off x="1808" y="1984"/>
              <a:ext cx="15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7" name="Line 11"/>
            <p:cNvSpPr>
              <a:spLocks noChangeShapeType="1"/>
            </p:cNvSpPr>
            <p:nvPr/>
          </p:nvSpPr>
          <p:spPr bwMode="auto">
            <a:xfrm>
              <a:off x="1808" y="1824"/>
              <a:ext cx="15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8" name="Line 12"/>
            <p:cNvSpPr>
              <a:spLocks noChangeShapeType="1"/>
            </p:cNvSpPr>
            <p:nvPr/>
          </p:nvSpPr>
          <p:spPr bwMode="auto">
            <a:xfrm>
              <a:off x="1808" y="1728"/>
              <a:ext cx="15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29" name="Line 13"/>
            <p:cNvSpPr>
              <a:spLocks noChangeShapeType="1"/>
            </p:cNvSpPr>
            <p:nvPr/>
          </p:nvSpPr>
          <p:spPr bwMode="auto">
            <a:xfrm>
              <a:off x="1808" y="1632"/>
              <a:ext cx="15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0" name="Line 14"/>
            <p:cNvSpPr>
              <a:spLocks noChangeShapeType="1"/>
            </p:cNvSpPr>
            <p:nvPr/>
          </p:nvSpPr>
          <p:spPr bwMode="auto">
            <a:xfrm>
              <a:off x="1808" y="1472"/>
              <a:ext cx="15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1" name="Line 15"/>
            <p:cNvSpPr>
              <a:spLocks noChangeShapeType="1"/>
            </p:cNvSpPr>
            <p:nvPr/>
          </p:nvSpPr>
          <p:spPr bwMode="auto">
            <a:xfrm>
              <a:off x="1808" y="1312"/>
              <a:ext cx="15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2" name="Rectangle 16"/>
            <p:cNvSpPr>
              <a:spLocks noChangeArrowheads="1"/>
            </p:cNvSpPr>
            <p:nvPr/>
          </p:nvSpPr>
          <p:spPr bwMode="auto">
            <a:xfrm>
              <a:off x="1808" y="1728"/>
              <a:ext cx="1520" cy="96"/>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3" name="Rectangle 17"/>
            <p:cNvSpPr>
              <a:spLocks noChangeArrowheads="1"/>
            </p:cNvSpPr>
            <p:nvPr/>
          </p:nvSpPr>
          <p:spPr bwMode="auto">
            <a:xfrm>
              <a:off x="1808" y="1632"/>
              <a:ext cx="1520" cy="96"/>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11634" name="Line 18"/>
          <p:cNvSpPr>
            <a:spLocks noChangeShapeType="1"/>
          </p:cNvSpPr>
          <p:nvPr/>
        </p:nvSpPr>
        <p:spPr bwMode="auto">
          <a:xfrm flipH="1">
            <a:off x="2362200" y="6313488"/>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5" name="Line 19"/>
          <p:cNvSpPr>
            <a:spLocks noChangeShapeType="1"/>
          </p:cNvSpPr>
          <p:nvPr/>
        </p:nvSpPr>
        <p:spPr bwMode="auto">
          <a:xfrm flipH="1">
            <a:off x="2362200" y="2173288"/>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6" name="Line 20"/>
          <p:cNvSpPr>
            <a:spLocks noChangeShapeType="1"/>
          </p:cNvSpPr>
          <p:nvPr/>
        </p:nvSpPr>
        <p:spPr bwMode="auto">
          <a:xfrm flipV="1">
            <a:off x="2489200" y="2173288"/>
            <a:ext cx="0" cy="4140200"/>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7" name="Text Box 21"/>
          <p:cNvSpPr txBox="1">
            <a:spLocks noChangeArrowheads="1"/>
          </p:cNvSpPr>
          <p:nvPr/>
        </p:nvSpPr>
        <p:spPr bwMode="auto">
          <a:xfrm rot="-5400000">
            <a:off x="2067719" y="4082257"/>
            <a:ext cx="6604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130mm</a:t>
            </a:r>
            <a:endParaRPr lang="en-GB" altLang="en-US" sz="2400">
              <a:latin typeface="Times New Roman" panose="02020603050405020304" pitchFamily="18" charset="0"/>
            </a:endParaRPr>
          </a:p>
        </p:txBody>
      </p:sp>
      <p:sp>
        <p:nvSpPr>
          <p:cNvPr id="111638" name="Line 22"/>
          <p:cNvSpPr>
            <a:spLocks noChangeShapeType="1"/>
          </p:cNvSpPr>
          <p:nvPr/>
        </p:nvSpPr>
        <p:spPr bwMode="auto">
          <a:xfrm>
            <a:off x="5689600" y="6313488"/>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9" name="Line 23"/>
          <p:cNvSpPr>
            <a:spLocks noChangeShapeType="1"/>
          </p:cNvSpPr>
          <p:nvPr/>
        </p:nvSpPr>
        <p:spPr bwMode="auto">
          <a:xfrm>
            <a:off x="5689600" y="59563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0" name="Line 24"/>
          <p:cNvSpPr>
            <a:spLocks noChangeShapeType="1"/>
          </p:cNvSpPr>
          <p:nvPr/>
        </p:nvSpPr>
        <p:spPr bwMode="auto">
          <a:xfrm>
            <a:off x="5689600" y="5586413"/>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1" name="Line 25"/>
          <p:cNvSpPr>
            <a:spLocks noChangeShapeType="1"/>
          </p:cNvSpPr>
          <p:nvPr/>
        </p:nvSpPr>
        <p:spPr bwMode="auto">
          <a:xfrm>
            <a:off x="5689600" y="5229225"/>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2" name="Line 26"/>
          <p:cNvSpPr>
            <a:spLocks noChangeShapeType="1"/>
          </p:cNvSpPr>
          <p:nvPr/>
        </p:nvSpPr>
        <p:spPr bwMode="auto">
          <a:xfrm>
            <a:off x="5689600" y="4848225"/>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3" name="Line 27"/>
          <p:cNvSpPr>
            <a:spLocks noChangeShapeType="1"/>
          </p:cNvSpPr>
          <p:nvPr/>
        </p:nvSpPr>
        <p:spPr bwMode="auto">
          <a:xfrm>
            <a:off x="5689600" y="4491038"/>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4" name="Line 28"/>
          <p:cNvSpPr>
            <a:spLocks noChangeShapeType="1"/>
          </p:cNvSpPr>
          <p:nvPr/>
        </p:nvSpPr>
        <p:spPr bwMode="auto">
          <a:xfrm>
            <a:off x="5689600" y="412115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5" name="Line 29"/>
          <p:cNvSpPr>
            <a:spLocks noChangeShapeType="1"/>
          </p:cNvSpPr>
          <p:nvPr/>
        </p:nvSpPr>
        <p:spPr bwMode="auto">
          <a:xfrm>
            <a:off x="5689600" y="3763963"/>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6" name="Line 30"/>
          <p:cNvSpPr>
            <a:spLocks noChangeShapeType="1"/>
          </p:cNvSpPr>
          <p:nvPr/>
        </p:nvSpPr>
        <p:spPr bwMode="auto">
          <a:xfrm>
            <a:off x="5689600" y="3260725"/>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7" name="Line 31"/>
          <p:cNvSpPr>
            <a:spLocks noChangeShapeType="1"/>
          </p:cNvSpPr>
          <p:nvPr/>
        </p:nvSpPr>
        <p:spPr bwMode="auto">
          <a:xfrm>
            <a:off x="5689600" y="2903538"/>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8" name="Line 32"/>
          <p:cNvSpPr>
            <a:spLocks noChangeShapeType="1"/>
          </p:cNvSpPr>
          <p:nvPr/>
        </p:nvSpPr>
        <p:spPr bwMode="auto">
          <a:xfrm>
            <a:off x="5689600" y="253365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49" name="Line 33"/>
          <p:cNvSpPr>
            <a:spLocks noChangeShapeType="1"/>
          </p:cNvSpPr>
          <p:nvPr/>
        </p:nvSpPr>
        <p:spPr bwMode="auto">
          <a:xfrm>
            <a:off x="5689600" y="2176463"/>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50" name="Line 34"/>
          <p:cNvSpPr>
            <a:spLocks noChangeShapeType="1"/>
          </p:cNvSpPr>
          <p:nvPr/>
        </p:nvSpPr>
        <p:spPr bwMode="auto">
          <a:xfrm>
            <a:off x="5689600" y="3503613"/>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51" name="Text Box 35"/>
          <p:cNvSpPr txBox="1">
            <a:spLocks noChangeArrowheads="1"/>
          </p:cNvSpPr>
          <p:nvPr/>
        </p:nvSpPr>
        <p:spPr bwMode="auto">
          <a:xfrm>
            <a:off x="7454900" y="6199188"/>
            <a:ext cx="9906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-65.000 mm</a:t>
            </a:r>
          </a:p>
        </p:txBody>
      </p:sp>
      <p:sp>
        <p:nvSpPr>
          <p:cNvPr id="111652" name="Text Box 36"/>
          <p:cNvSpPr txBox="1">
            <a:spLocks noChangeArrowheads="1"/>
          </p:cNvSpPr>
          <p:nvPr/>
        </p:nvSpPr>
        <p:spPr bwMode="auto">
          <a:xfrm>
            <a:off x="7454900" y="5854700"/>
            <a:ext cx="990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-52.000 mm</a:t>
            </a:r>
          </a:p>
        </p:txBody>
      </p:sp>
      <p:sp>
        <p:nvSpPr>
          <p:cNvPr id="111653" name="Text Box 37"/>
          <p:cNvSpPr txBox="1">
            <a:spLocks noChangeArrowheads="1"/>
          </p:cNvSpPr>
          <p:nvPr/>
        </p:nvSpPr>
        <p:spPr bwMode="auto">
          <a:xfrm>
            <a:off x="7454900" y="5484813"/>
            <a:ext cx="9906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-39.000 mm</a:t>
            </a:r>
          </a:p>
        </p:txBody>
      </p:sp>
      <p:sp>
        <p:nvSpPr>
          <p:cNvPr id="111654" name="Text Box 38"/>
          <p:cNvSpPr txBox="1">
            <a:spLocks noChangeArrowheads="1"/>
          </p:cNvSpPr>
          <p:nvPr/>
        </p:nvSpPr>
        <p:spPr bwMode="auto">
          <a:xfrm>
            <a:off x="7454900" y="5140325"/>
            <a:ext cx="990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-26.000 mm</a:t>
            </a:r>
          </a:p>
        </p:txBody>
      </p:sp>
      <p:sp>
        <p:nvSpPr>
          <p:cNvPr id="111655" name="Text Box 39"/>
          <p:cNvSpPr txBox="1">
            <a:spLocks noChangeArrowheads="1"/>
          </p:cNvSpPr>
          <p:nvPr/>
        </p:nvSpPr>
        <p:spPr bwMode="auto">
          <a:xfrm>
            <a:off x="7454900" y="4759325"/>
            <a:ext cx="990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-13.000 mm</a:t>
            </a:r>
          </a:p>
        </p:txBody>
      </p:sp>
      <p:sp>
        <p:nvSpPr>
          <p:cNvPr id="111656" name="Text Box 40"/>
          <p:cNvSpPr txBox="1">
            <a:spLocks noChangeArrowheads="1"/>
          </p:cNvSpPr>
          <p:nvPr/>
        </p:nvSpPr>
        <p:spPr bwMode="auto">
          <a:xfrm>
            <a:off x="7454900" y="4414838"/>
            <a:ext cx="9906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0.000 mm</a:t>
            </a:r>
          </a:p>
        </p:txBody>
      </p:sp>
      <p:sp>
        <p:nvSpPr>
          <p:cNvPr id="111657" name="Text Box 41"/>
          <p:cNvSpPr txBox="1">
            <a:spLocks noChangeArrowheads="1"/>
          </p:cNvSpPr>
          <p:nvPr/>
        </p:nvSpPr>
        <p:spPr bwMode="auto">
          <a:xfrm>
            <a:off x="7454900" y="4044950"/>
            <a:ext cx="990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13.000 mm</a:t>
            </a:r>
          </a:p>
        </p:txBody>
      </p:sp>
      <p:sp>
        <p:nvSpPr>
          <p:cNvPr id="111658" name="Text Box 42"/>
          <p:cNvSpPr txBox="1">
            <a:spLocks noChangeArrowheads="1"/>
          </p:cNvSpPr>
          <p:nvPr/>
        </p:nvSpPr>
        <p:spPr bwMode="auto">
          <a:xfrm>
            <a:off x="7454900" y="3700463"/>
            <a:ext cx="9906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24.614 mm</a:t>
            </a:r>
          </a:p>
        </p:txBody>
      </p:sp>
      <p:sp>
        <p:nvSpPr>
          <p:cNvPr id="111659" name="Text Box 43"/>
          <p:cNvSpPr txBox="1">
            <a:spLocks noChangeArrowheads="1"/>
          </p:cNvSpPr>
          <p:nvPr/>
        </p:nvSpPr>
        <p:spPr bwMode="auto">
          <a:xfrm>
            <a:off x="7454900" y="3138488"/>
            <a:ext cx="9906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25.000 mm</a:t>
            </a:r>
          </a:p>
        </p:txBody>
      </p:sp>
      <p:sp>
        <p:nvSpPr>
          <p:cNvPr id="111660" name="Text Box 44"/>
          <p:cNvSpPr txBox="1">
            <a:spLocks noChangeArrowheads="1"/>
          </p:cNvSpPr>
          <p:nvPr/>
        </p:nvSpPr>
        <p:spPr bwMode="auto">
          <a:xfrm>
            <a:off x="7454900" y="2794000"/>
            <a:ext cx="990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39.000 mm</a:t>
            </a:r>
          </a:p>
        </p:txBody>
      </p:sp>
      <p:sp>
        <p:nvSpPr>
          <p:cNvPr id="111661" name="Text Box 45"/>
          <p:cNvSpPr txBox="1">
            <a:spLocks noChangeArrowheads="1"/>
          </p:cNvSpPr>
          <p:nvPr/>
        </p:nvSpPr>
        <p:spPr bwMode="auto">
          <a:xfrm>
            <a:off x="7454900" y="2424113"/>
            <a:ext cx="9906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52.000 mm</a:t>
            </a:r>
          </a:p>
        </p:txBody>
      </p:sp>
      <p:sp>
        <p:nvSpPr>
          <p:cNvPr id="111662" name="Text Box 46"/>
          <p:cNvSpPr txBox="1">
            <a:spLocks noChangeArrowheads="1"/>
          </p:cNvSpPr>
          <p:nvPr/>
        </p:nvSpPr>
        <p:spPr bwMode="auto">
          <a:xfrm>
            <a:off x="7454900" y="2079625"/>
            <a:ext cx="990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65.000 mm</a:t>
            </a:r>
          </a:p>
        </p:txBody>
      </p:sp>
      <p:sp>
        <p:nvSpPr>
          <p:cNvPr id="111663" name="Text Box 47"/>
          <p:cNvSpPr txBox="1">
            <a:spLocks noChangeArrowheads="1"/>
          </p:cNvSpPr>
          <p:nvPr/>
        </p:nvSpPr>
        <p:spPr bwMode="auto">
          <a:xfrm>
            <a:off x="7454900" y="3402013"/>
            <a:ext cx="9906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200"/>
              <a:t>24.807 mm</a:t>
            </a:r>
          </a:p>
        </p:txBody>
      </p:sp>
      <p:sp>
        <p:nvSpPr>
          <p:cNvPr id="111665" name="Text Box 49"/>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b="1"/>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Demonstration</a:t>
            </a:r>
            <a:br>
              <a:rPr lang="en-US" altLang="en-US"/>
            </a:br>
            <a:endParaRPr lang="en-US" altLang="en-US"/>
          </a:p>
        </p:txBody>
      </p:sp>
      <p:sp>
        <p:nvSpPr>
          <p:cNvPr id="23555" name="Text Box 3"/>
          <p:cNvSpPr txBox="1">
            <a:spLocks noChangeArrowheads="1"/>
          </p:cNvSpPr>
          <p:nvPr/>
        </p:nvSpPr>
        <p:spPr bwMode="auto">
          <a:xfrm>
            <a:off x="1187450" y="2465388"/>
            <a:ext cx="7121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4400" b="1">
                <a:latin typeface="Century Gothic" panose="020B0502020202020204" pitchFamily="34" charset="0"/>
              </a:rPr>
              <a:t>View menu</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Concrete Sections</a:t>
            </a:r>
            <a:endParaRPr lang="en-US" altLang="en-US"/>
          </a:p>
        </p:txBody>
      </p:sp>
      <p:pic>
        <p:nvPicPr>
          <p:cNvPr id="1136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0" y="2105025"/>
            <a:ext cx="4756150"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69" name="Text Box 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b="1"/>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Concrete Materials</a:t>
            </a:r>
            <a:endParaRPr lang="en-US" altLang="en-US"/>
          </a:p>
        </p:txBody>
      </p:sp>
      <p:pic>
        <p:nvPicPr>
          <p:cNvPr id="115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2381250"/>
            <a:ext cx="4332287"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7" name="Text Box 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b="1"/>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Curves</a:t>
            </a:r>
            <a:endParaRPr lang="en-US" altLang="en-US"/>
          </a:p>
        </p:txBody>
      </p:sp>
      <p:grpSp>
        <p:nvGrpSpPr>
          <p:cNvPr id="117763" name="Group 3"/>
          <p:cNvGrpSpPr>
            <a:grpSpLocks/>
          </p:cNvGrpSpPr>
          <p:nvPr/>
        </p:nvGrpSpPr>
        <p:grpSpPr bwMode="auto">
          <a:xfrm>
            <a:off x="8394700" y="5880100"/>
            <a:ext cx="609600" cy="793750"/>
            <a:chOff x="4664" y="3664"/>
            <a:chExt cx="384" cy="500"/>
          </a:xfrm>
        </p:grpSpPr>
        <p:sp>
          <p:nvSpPr>
            <p:cNvPr id="117764" name="Line 4"/>
            <p:cNvSpPr>
              <a:spLocks noChangeShapeType="1"/>
            </p:cNvSpPr>
            <p:nvPr/>
          </p:nvSpPr>
          <p:spPr bwMode="auto">
            <a:xfrm flipV="1">
              <a:off x="4704" y="3826"/>
              <a:ext cx="0" cy="16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765" name="Line 5"/>
            <p:cNvSpPr>
              <a:spLocks noChangeShapeType="1"/>
            </p:cNvSpPr>
            <p:nvPr/>
          </p:nvSpPr>
          <p:spPr bwMode="auto">
            <a:xfrm>
              <a:off x="4704" y="3992"/>
              <a:ext cx="192" cy="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766" name="Text Box 6"/>
            <p:cNvSpPr txBox="1">
              <a:spLocks noChangeArrowheads="1"/>
            </p:cNvSpPr>
            <p:nvPr/>
          </p:nvSpPr>
          <p:spPr bwMode="auto">
            <a:xfrm>
              <a:off x="4952" y="4030"/>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Y</a:t>
              </a:r>
              <a:endParaRPr lang="en-GB" altLang="en-US" sz="1400" b="1">
                <a:latin typeface="Times New Roman" panose="02020603050405020304" pitchFamily="18" charset="0"/>
              </a:endParaRPr>
            </a:p>
          </p:txBody>
        </p:sp>
        <p:sp>
          <p:nvSpPr>
            <p:cNvPr id="117767" name="Text Box 7"/>
            <p:cNvSpPr txBox="1">
              <a:spLocks noChangeArrowheads="1"/>
            </p:cNvSpPr>
            <p:nvPr/>
          </p:nvSpPr>
          <p:spPr bwMode="auto">
            <a:xfrm>
              <a:off x="4664" y="36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Z</a:t>
              </a:r>
              <a:endParaRPr lang="en-GB" altLang="en-US" sz="1400" b="1">
                <a:latin typeface="Times New Roman" panose="02020603050405020304" pitchFamily="18" charset="0"/>
              </a:endParaRPr>
            </a:p>
          </p:txBody>
        </p:sp>
        <p:sp>
          <p:nvSpPr>
            <p:cNvPr id="117768" name="Line 8"/>
            <p:cNvSpPr>
              <a:spLocks noChangeShapeType="1"/>
            </p:cNvSpPr>
            <p:nvPr/>
          </p:nvSpPr>
          <p:spPr bwMode="auto">
            <a:xfrm flipV="1">
              <a:off x="4704" y="3920"/>
              <a:ext cx="160" cy="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769" name="Text Box 9"/>
            <p:cNvSpPr txBox="1">
              <a:spLocks noChangeArrowheads="1"/>
            </p:cNvSpPr>
            <p:nvPr/>
          </p:nvSpPr>
          <p:spPr bwMode="auto">
            <a:xfrm>
              <a:off x="4912" y="3826"/>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X</a:t>
              </a:r>
              <a:endParaRPr lang="en-GB" altLang="en-US" sz="1400" b="1">
                <a:latin typeface="Times New Roman" panose="02020603050405020304" pitchFamily="18" charset="0"/>
              </a:endParaRPr>
            </a:p>
          </p:txBody>
        </p:sp>
      </p:grpSp>
      <p:sp>
        <p:nvSpPr>
          <p:cNvPr id="117770" name="Text Box 10"/>
          <p:cNvSpPr txBox="1">
            <a:spLocks noChangeArrowheads="1"/>
          </p:cNvSpPr>
          <p:nvPr/>
        </p:nvSpPr>
        <p:spPr bwMode="auto">
          <a:xfrm>
            <a:off x="4089400" y="6232525"/>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Cold Structure</a:t>
            </a:r>
          </a:p>
        </p:txBody>
      </p:sp>
      <p:pic>
        <p:nvPicPr>
          <p:cNvPr id="117771" name="Picture 11"/>
          <p:cNvPicPr preferRelativeResize="0">
            <a:picLocks noChangeAspect="1" noChangeArrowheads="1"/>
          </p:cNvPicPr>
          <p:nvPr/>
        </p:nvPicPr>
        <p:blipFill>
          <a:blip r:embed="rId3">
            <a:clrChange>
              <a:clrFrom>
                <a:srgbClr val="B1DEE3"/>
              </a:clrFrom>
              <a:clrTo>
                <a:srgbClr val="B1DEE3">
                  <a:alpha val="0"/>
                </a:srgbClr>
              </a:clrTo>
            </a:clrChange>
            <a:extLst>
              <a:ext uri="{28A0092B-C50C-407E-A947-70E740481C1C}">
                <a14:useLocalDpi xmlns:a14="http://schemas.microsoft.com/office/drawing/2010/main" val="0"/>
              </a:ext>
            </a:extLst>
          </a:blip>
          <a:srcRect l="7678" t="17477" r="14322" b="8789"/>
          <a:stretch>
            <a:fillRect/>
          </a:stretch>
        </p:blipFill>
        <p:spPr bwMode="auto">
          <a:xfrm>
            <a:off x="1930400" y="1112838"/>
            <a:ext cx="6921500" cy="475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73" name="Text Box 13"/>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b="1"/>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Curves</a:t>
            </a:r>
            <a:endParaRPr lang="en-US" altLang="en-US"/>
          </a:p>
        </p:txBody>
      </p:sp>
      <p:pic>
        <p:nvPicPr>
          <p:cNvPr id="1198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775" y="2678113"/>
            <a:ext cx="56578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9812" name="Group 4"/>
          <p:cNvGrpSpPr>
            <a:grpSpLocks/>
          </p:cNvGrpSpPr>
          <p:nvPr/>
        </p:nvGrpSpPr>
        <p:grpSpPr bwMode="auto">
          <a:xfrm>
            <a:off x="7126288" y="2082800"/>
            <a:ext cx="1833562" cy="947738"/>
            <a:chOff x="4489" y="1312"/>
            <a:chExt cx="1155" cy="597"/>
          </a:xfrm>
        </p:grpSpPr>
        <p:sp>
          <p:nvSpPr>
            <p:cNvPr id="119813" name="Text Box 5"/>
            <p:cNvSpPr txBox="1">
              <a:spLocks noChangeArrowheads="1"/>
            </p:cNvSpPr>
            <p:nvPr/>
          </p:nvSpPr>
          <p:spPr bwMode="auto">
            <a:xfrm>
              <a:off x="4946" y="1312"/>
              <a:ext cx="6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Preview</a:t>
              </a:r>
              <a:endParaRPr lang="en-GB" altLang="en-US" sz="1400"/>
            </a:p>
          </p:txBody>
        </p:sp>
        <p:sp>
          <p:nvSpPr>
            <p:cNvPr id="119814" name="Line 6"/>
            <p:cNvSpPr>
              <a:spLocks noChangeShapeType="1"/>
            </p:cNvSpPr>
            <p:nvPr/>
          </p:nvSpPr>
          <p:spPr bwMode="auto">
            <a:xfrm flipH="1">
              <a:off x="4850" y="1400"/>
              <a:ext cx="9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15" name="Line 7"/>
            <p:cNvSpPr>
              <a:spLocks noChangeShapeType="1"/>
            </p:cNvSpPr>
            <p:nvPr/>
          </p:nvSpPr>
          <p:spPr bwMode="auto">
            <a:xfrm flipH="1">
              <a:off x="4489" y="1400"/>
              <a:ext cx="361"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19816" name="Group 8"/>
          <p:cNvGrpSpPr>
            <a:grpSpLocks/>
          </p:cNvGrpSpPr>
          <p:nvPr/>
        </p:nvGrpSpPr>
        <p:grpSpPr bwMode="auto">
          <a:xfrm>
            <a:off x="2020888" y="3771900"/>
            <a:ext cx="1992312" cy="1249363"/>
            <a:chOff x="1209" y="2376"/>
            <a:chExt cx="1255" cy="787"/>
          </a:xfrm>
        </p:grpSpPr>
        <p:sp>
          <p:nvSpPr>
            <p:cNvPr id="119817" name="Text Box 9"/>
            <p:cNvSpPr txBox="1">
              <a:spLocks noChangeArrowheads="1"/>
            </p:cNvSpPr>
            <p:nvPr/>
          </p:nvSpPr>
          <p:spPr bwMode="auto">
            <a:xfrm>
              <a:off x="1209" y="2990"/>
              <a:ext cx="7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Profile Shape</a:t>
              </a:r>
              <a:endParaRPr lang="en-GB" altLang="en-US" sz="1400"/>
            </a:p>
          </p:txBody>
        </p:sp>
        <p:sp>
          <p:nvSpPr>
            <p:cNvPr id="119818" name="Line 10"/>
            <p:cNvSpPr>
              <a:spLocks noChangeShapeType="1"/>
            </p:cNvSpPr>
            <p:nvPr/>
          </p:nvSpPr>
          <p:spPr bwMode="auto">
            <a:xfrm flipH="1">
              <a:off x="1872" y="307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19" name="Line 11"/>
            <p:cNvSpPr>
              <a:spLocks noChangeShapeType="1"/>
            </p:cNvSpPr>
            <p:nvPr/>
          </p:nvSpPr>
          <p:spPr bwMode="auto">
            <a:xfrm flipV="1">
              <a:off x="1968" y="2376"/>
              <a:ext cx="496" cy="70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19820" name="Group 12"/>
          <p:cNvGrpSpPr>
            <a:grpSpLocks/>
          </p:cNvGrpSpPr>
          <p:nvPr/>
        </p:nvGrpSpPr>
        <p:grpSpPr bwMode="auto">
          <a:xfrm>
            <a:off x="1905000" y="1943100"/>
            <a:ext cx="1689100" cy="947738"/>
            <a:chOff x="1168" y="1224"/>
            <a:chExt cx="1064" cy="597"/>
          </a:xfrm>
        </p:grpSpPr>
        <p:sp>
          <p:nvSpPr>
            <p:cNvPr id="119821" name="Text Box 13"/>
            <p:cNvSpPr txBox="1">
              <a:spLocks noChangeArrowheads="1"/>
            </p:cNvSpPr>
            <p:nvPr/>
          </p:nvSpPr>
          <p:spPr bwMode="auto">
            <a:xfrm>
              <a:off x="1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Edit Tab</a:t>
              </a:r>
              <a:endParaRPr lang="en-GB" altLang="en-US" sz="1400"/>
            </a:p>
          </p:txBody>
        </p:sp>
        <p:sp>
          <p:nvSpPr>
            <p:cNvPr id="119822" name="Line 14"/>
            <p:cNvSpPr>
              <a:spLocks noChangeShapeType="1"/>
            </p:cNvSpPr>
            <p:nvPr/>
          </p:nvSpPr>
          <p:spPr bwMode="auto">
            <a:xfrm flipH="1">
              <a:off x="1769"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23" name="Line 15"/>
            <p:cNvSpPr>
              <a:spLocks noChangeShapeType="1"/>
            </p:cNvSpPr>
            <p:nvPr/>
          </p:nvSpPr>
          <p:spPr bwMode="auto">
            <a:xfrm>
              <a:off x="1865" y="1312"/>
              <a:ext cx="367"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19824" name="Group 16"/>
          <p:cNvGrpSpPr>
            <a:grpSpLocks/>
          </p:cNvGrpSpPr>
          <p:nvPr/>
        </p:nvGrpSpPr>
        <p:grpSpPr bwMode="auto">
          <a:xfrm>
            <a:off x="3543300" y="1943100"/>
            <a:ext cx="1690688" cy="1087438"/>
            <a:chOff x="2168" y="1224"/>
            <a:chExt cx="1065" cy="685"/>
          </a:xfrm>
        </p:grpSpPr>
        <p:sp>
          <p:nvSpPr>
            <p:cNvPr id="119825" name="Text Box 17"/>
            <p:cNvSpPr txBox="1">
              <a:spLocks noChangeArrowheads="1"/>
            </p:cNvSpPr>
            <p:nvPr/>
          </p:nvSpPr>
          <p:spPr bwMode="auto">
            <a:xfrm>
              <a:off x="2168"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Temperatures</a:t>
              </a:r>
              <a:endParaRPr lang="en-GB" altLang="en-US" sz="1400"/>
            </a:p>
          </p:txBody>
        </p:sp>
        <p:sp>
          <p:nvSpPr>
            <p:cNvPr id="119826" name="Line 18"/>
            <p:cNvSpPr>
              <a:spLocks noChangeShapeType="1"/>
            </p:cNvSpPr>
            <p:nvPr/>
          </p:nvSpPr>
          <p:spPr bwMode="auto">
            <a:xfrm flipH="1">
              <a:off x="2866"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27" name="Line 19"/>
            <p:cNvSpPr>
              <a:spLocks noChangeShapeType="1"/>
            </p:cNvSpPr>
            <p:nvPr/>
          </p:nvSpPr>
          <p:spPr bwMode="auto">
            <a:xfrm>
              <a:off x="2962" y="1312"/>
              <a:ext cx="271" cy="597"/>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19829" name="Text Box 21"/>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b="1"/>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
        <p:nvSpPr>
          <p:cNvPr id="119830" name="Text Box 22"/>
          <p:cNvSpPr txBox="1">
            <a:spLocks noChangeArrowheads="1"/>
          </p:cNvSpPr>
          <p:nvPr/>
        </p:nvSpPr>
        <p:spPr bwMode="auto">
          <a:xfrm>
            <a:off x="2859088" y="5778500"/>
            <a:ext cx="56975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400"/>
              <a:t>Cold structure is defined as remaining at ambient temperature for the duration of the fire.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9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98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98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198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9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30"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Curves</a:t>
            </a:r>
            <a:endParaRPr lang="en-US" altLang="en-US"/>
          </a:p>
        </p:txBody>
      </p:sp>
      <p:pic>
        <p:nvPicPr>
          <p:cNvPr id="121859" name="Picture 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50024" b="12764"/>
          <a:stretch>
            <a:fillRect/>
          </a:stretch>
        </p:blipFill>
        <p:spPr bwMode="auto">
          <a:xfrm>
            <a:off x="1978025" y="2344738"/>
            <a:ext cx="6981825"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860" name="Group 4"/>
          <p:cNvGrpSpPr>
            <a:grpSpLocks/>
          </p:cNvGrpSpPr>
          <p:nvPr/>
        </p:nvGrpSpPr>
        <p:grpSpPr bwMode="auto">
          <a:xfrm>
            <a:off x="2943225" y="2576513"/>
            <a:ext cx="2336800" cy="2649537"/>
            <a:chOff x="1854" y="1623"/>
            <a:chExt cx="1472" cy="1669"/>
          </a:xfrm>
        </p:grpSpPr>
        <p:grpSp>
          <p:nvGrpSpPr>
            <p:cNvPr id="121861" name="Group 5"/>
            <p:cNvGrpSpPr>
              <a:grpSpLocks/>
            </p:cNvGrpSpPr>
            <p:nvPr/>
          </p:nvGrpSpPr>
          <p:grpSpPr bwMode="auto">
            <a:xfrm>
              <a:off x="1854" y="1623"/>
              <a:ext cx="80" cy="106"/>
              <a:chOff x="2190" y="1371"/>
              <a:chExt cx="80" cy="106"/>
            </a:xfrm>
          </p:grpSpPr>
          <p:sp>
            <p:nvSpPr>
              <p:cNvPr id="121862" name="Line 6"/>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63" name="Line 7"/>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64" name="Line 8"/>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1865" name="Group 9"/>
            <p:cNvGrpSpPr>
              <a:grpSpLocks/>
            </p:cNvGrpSpPr>
            <p:nvPr/>
          </p:nvGrpSpPr>
          <p:grpSpPr bwMode="auto">
            <a:xfrm>
              <a:off x="2550" y="1623"/>
              <a:ext cx="80" cy="106"/>
              <a:chOff x="2190" y="1371"/>
              <a:chExt cx="80" cy="106"/>
            </a:xfrm>
          </p:grpSpPr>
          <p:sp>
            <p:nvSpPr>
              <p:cNvPr id="121866" name="Line 10"/>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67" name="Line 11"/>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68" name="Line 12"/>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1869" name="Group 13"/>
            <p:cNvGrpSpPr>
              <a:grpSpLocks/>
            </p:cNvGrpSpPr>
            <p:nvPr/>
          </p:nvGrpSpPr>
          <p:grpSpPr bwMode="auto">
            <a:xfrm>
              <a:off x="3234" y="1623"/>
              <a:ext cx="80" cy="106"/>
              <a:chOff x="2190" y="1371"/>
              <a:chExt cx="80" cy="106"/>
            </a:xfrm>
          </p:grpSpPr>
          <p:sp>
            <p:nvSpPr>
              <p:cNvPr id="121870" name="Line 14"/>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71" name="Line 15"/>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72" name="Line 16"/>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1873" name="Group 17"/>
            <p:cNvGrpSpPr>
              <a:grpSpLocks/>
            </p:cNvGrpSpPr>
            <p:nvPr/>
          </p:nvGrpSpPr>
          <p:grpSpPr bwMode="auto">
            <a:xfrm>
              <a:off x="1854" y="2307"/>
              <a:ext cx="80" cy="106"/>
              <a:chOff x="2190" y="1371"/>
              <a:chExt cx="80" cy="106"/>
            </a:xfrm>
          </p:grpSpPr>
          <p:sp>
            <p:nvSpPr>
              <p:cNvPr id="121874" name="Line 18"/>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75" name="Line 19"/>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76" name="Line 20"/>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1877" name="Group 21"/>
            <p:cNvGrpSpPr>
              <a:grpSpLocks/>
            </p:cNvGrpSpPr>
            <p:nvPr/>
          </p:nvGrpSpPr>
          <p:grpSpPr bwMode="auto">
            <a:xfrm>
              <a:off x="2550" y="2307"/>
              <a:ext cx="80" cy="106"/>
              <a:chOff x="2190" y="1371"/>
              <a:chExt cx="80" cy="106"/>
            </a:xfrm>
          </p:grpSpPr>
          <p:sp>
            <p:nvSpPr>
              <p:cNvPr id="121878" name="Line 22"/>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79" name="Line 23"/>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80" name="Line 24"/>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1881" name="Group 25"/>
            <p:cNvGrpSpPr>
              <a:grpSpLocks/>
            </p:cNvGrpSpPr>
            <p:nvPr/>
          </p:nvGrpSpPr>
          <p:grpSpPr bwMode="auto">
            <a:xfrm>
              <a:off x="3234" y="2307"/>
              <a:ext cx="80" cy="106"/>
              <a:chOff x="2190" y="1371"/>
              <a:chExt cx="80" cy="106"/>
            </a:xfrm>
          </p:grpSpPr>
          <p:sp>
            <p:nvSpPr>
              <p:cNvPr id="121882" name="Line 26"/>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83" name="Line 27"/>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84" name="Line 28"/>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1885" name="Group 29"/>
            <p:cNvGrpSpPr>
              <a:grpSpLocks/>
            </p:cNvGrpSpPr>
            <p:nvPr/>
          </p:nvGrpSpPr>
          <p:grpSpPr bwMode="auto">
            <a:xfrm>
              <a:off x="1866" y="3186"/>
              <a:ext cx="80" cy="106"/>
              <a:chOff x="2190" y="1371"/>
              <a:chExt cx="80" cy="106"/>
            </a:xfrm>
          </p:grpSpPr>
          <p:sp>
            <p:nvSpPr>
              <p:cNvPr id="121886" name="Line 30"/>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87" name="Line 31"/>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88" name="Line 32"/>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1889" name="Group 33"/>
            <p:cNvGrpSpPr>
              <a:grpSpLocks/>
            </p:cNvGrpSpPr>
            <p:nvPr/>
          </p:nvGrpSpPr>
          <p:grpSpPr bwMode="auto">
            <a:xfrm>
              <a:off x="2562" y="3186"/>
              <a:ext cx="80" cy="106"/>
              <a:chOff x="2190" y="1371"/>
              <a:chExt cx="80" cy="106"/>
            </a:xfrm>
          </p:grpSpPr>
          <p:sp>
            <p:nvSpPr>
              <p:cNvPr id="121890" name="Line 34"/>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91" name="Line 35"/>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92" name="Line 36"/>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1893" name="Group 37"/>
            <p:cNvGrpSpPr>
              <a:grpSpLocks/>
            </p:cNvGrpSpPr>
            <p:nvPr/>
          </p:nvGrpSpPr>
          <p:grpSpPr bwMode="auto">
            <a:xfrm>
              <a:off x="3246" y="3186"/>
              <a:ext cx="80" cy="106"/>
              <a:chOff x="2190" y="1371"/>
              <a:chExt cx="80" cy="106"/>
            </a:xfrm>
          </p:grpSpPr>
          <p:sp>
            <p:nvSpPr>
              <p:cNvPr id="121894" name="Line 38"/>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95" name="Line 39"/>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96" name="Line 40"/>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121897" name="Group 41"/>
          <p:cNvGrpSpPr>
            <a:grpSpLocks/>
          </p:cNvGrpSpPr>
          <p:nvPr/>
        </p:nvGrpSpPr>
        <p:grpSpPr bwMode="auto">
          <a:xfrm>
            <a:off x="3070225" y="2692400"/>
            <a:ext cx="2733675" cy="2438400"/>
            <a:chOff x="1934" y="1696"/>
            <a:chExt cx="1722" cy="1536"/>
          </a:xfrm>
        </p:grpSpPr>
        <p:sp>
          <p:nvSpPr>
            <p:cNvPr id="121898" name="Line 42"/>
            <p:cNvSpPr>
              <a:spLocks noChangeShapeType="1"/>
            </p:cNvSpPr>
            <p:nvPr/>
          </p:nvSpPr>
          <p:spPr bwMode="auto">
            <a:xfrm>
              <a:off x="1934" y="2370"/>
              <a:ext cx="61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899" name="Line 43"/>
            <p:cNvSpPr>
              <a:spLocks noChangeShapeType="1"/>
            </p:cNvSpPr>
            <p:nvPr/>
          </p:nvSpPr>
          <p:spPr bwMode="auto">
            <a:xfrm>
              <a:off x="2642" y="2362"/>
              <a:ext cx="61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900" name="Line 44"/>
            <p:cNvSpPr>
              <a:spLocks noChangeShapeType="1"/>
            </p:cNvSpPr>
            <p:nvPr/>
          </p:nvSpPr>
          <p:spPr bwMode="auto">
            <a:xfrm>
              <a:off x="3326" y="2354"/>
              <a:ext cx="33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901" name="Line 45"/>
            <p:cNvSpPr>
              <a:spLocks noChangeShapeType="1"/>
            </p:cNvSpPr>
            <p:nvPr/>
          </p:nvSpPr>
          <p:spPr bwMode="auto">
            <a:xfrm>
              <a:off x="2235" y="1711"/>
              <a:ext cx="0" cy="6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902" name="Line 46"/>
            <p:cNvSpPr>
              <a:spLocks noChangeShapeType="1"/>
            </p:cNvSpPr>
            <p:nvPr/>
          </p:nvSpPr>
          <p:spPr bwMode="auto">
            <a:xfrm>
              <a:off x="2235" y="2404"/>
              <a:ext cx="0" cy="82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903" name="Line 47"/>
            <p:cNvSpPr>
              <a:spLocks noChangeShapeType="1"/>
            </p:cNvSpPr>
            <p:nvPr/>
          </p:nvSpPr>
          <p:spPr bwMode="auto">
            <a:xfrm>
              <a:off x="2919" y="1711"/>
              <a:ext cx="0" cy="6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904" name="Line 48"/>
            <p:cNvSpPr>
              <a:spLocks noChangeShapeType="1"/>
            </p:cNvSpPr>
            <p:nvPr/>
          </p:nvSpPr>
          <p:spPr bwMode="auto">
            <a:xfrm>
              <a:off x="2919" y="2398"/>
              <a:ext cx="0" cy="82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905" name="Line 49"/>
            <p:cNvSpPr>
              <a:spLocks noChangeShapeType="1"/>
            </p:cNvSpPr>
            <p:nvPr/>
          </p:nvSpPr>
          <p:spPr bwMode="auto">
            <a:xfrm>
              <a:off x="3650" y="1696"/>
              <a:ext cx="0" cy="6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906" name="Line 50"/>
            <p:cNvSpPr>
              <a:spLocks noChangeShapeType="1"/>
            </p:cNvSpPr>
            <p:nvPr/>
          </p:nvSpPr>
          <p:spPr bwMode="auto">
            <a:xfrm>
              <a:off x="3650" y="2383"/>
              <a:ext cx="0" cy="82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1907" name="Group 51"/>
          <p:cNvGrpSpPr>
            <a:grpSpLocks/>
          </p:cNvGrpSpPr>
          <p:nvPr/>
        </p:nvGrpSpPr>
        <p:grpSpPr bwMode="auto">
          <a:xfrm>
            <a:off x="8318500" y="5943600"/>
            <a:ext cx="673100" cy="746125"/>
            <a:chOff x="5120" y="3728"/>
            <a:chExt cx="424" cy="470"/>
          </a:xfrm>
        </p:grpSpPr>
        <p:sp>
          <p:nvSpPr>
            <p:cNvPr id="121908" name="Line 52"/>
            <p:cNvSpPr>
              <a:spLocks noChangeShapeType="1"/>
            </p:cNvSpPr>
            <p:nvPr/>
          </p:nvSpPr>
          <p:spPr bwMode="auto">
            <a:xfrm flipV="1">
              <a:off x="5160" y="3878"/>
              <a:ext cx="0" cy="2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909" name="Line 53"/>
            <p:cNvSpPr>
              <a:spLocks noChangeShapeType="1"/>
            </p:cNvSpPr>
            <p:nvPr/>
          </p:nvSpPr>
          <p:spPr bwMode="auto">
            <a:xfrm>
              <a:off x="5160" y="4136"/>
              <a:ext cx="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910" name="Text Box 54"/>
            <p:cNvSpPr txBox="1">
              <a:spLocks noChangeArrowheads="1"/>
            </p:cNvSpPr>
            <p:nvPr/>
          </p:nvSpPr>
          <p:spPr bwMode="auto">
            <a:xfrm>
              <a:off x="5448" y="40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X</a:t>
              </a:r>
              <a:endParaRPr lang="en-GB" altLang="en-US" sz="1400" b="1">
                <a:latin typeface="Times New Roman" panose="02020603050405020304" pitchFamily="18" charset="0"/>
              </a:endParaRPr>
            </a:p>
          </p:txBody>
        </p:sp>
        <p:sp>
          <p:nvSpPr>
            <p:cNvPr id="121911" name="Text Box 55"/>
            <p:cNvSpPr txBox="1">
              <a:spLocks noChangeArrowheads="1"/>
            </p:cNvSpPr>
            <p:nvPr/>
          </p:nvSpPr>
          <p:spPr bwMode="auto">
            <a:xfrm>
              <a:off x="5120" y="3728"/>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Y</a:t>
              </a:r>
              <a:endParaRPr lang="en-GB" altLang="en-US" sz="1400" b="1">
                <a:latin typeface="Times New Roman" panose="02020603050405020304" pitchFamily="18" charset="0"/>
              </a:endParaRPr>
            </a:p>
          </p:txBody>
        </p:sp>
      </p:grpSp>
      <p:sp>
        <p:nvSpPr>
          <p:cNvPr id="121912" name="Text Box 56"/>
          <p:cNvSpPr txBox="1">
            <a:spLocks noChangeArrowheads="1"/>
          </p:cNvSpPr>
          <p:nvPr/>
        </p:nvSpPr>
        <p:spPr bwMode="auto">
          <a:xfrm>
            <a:off x="4089400" y="6232525"/>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Unprotected Beams</a:t>
            </a:r>
          </a:p>
        </p:txBody>
      </p:sp>
      <p:sp>
        <p:nvSpPr>
          <p:cNvPr id="121914" name="Text Box 58"/>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b="1"/>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1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075" y="2640013"/>
            <a:ext cx="56578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7"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Curves</a:t>
            </a:r>
            <a:endParaRPr lang="en-US" altLang="en-US"/>
          </a:p>
        </p:txBody>
      </p:sp>
      <p:grpSp>
        <p:nvGrpSpPr>
          <p:cNvPr id="123908" name="Group 4"/>
          <p:cNvGrpSpPr>
            <a:grpSpLocks/>
          </p:cNvGrpSpPr>
          <p:nvPr/>
        </p:nvGrpSpPr>
        <p:grpSpPr bwMode="auto">
          <a:xfrm>
            <a:off x="7253288" y="2082800"/>
            <a:ext cx="1833562" cy="947738"/>
            <a:chOff x="4489" y="1312"/>
            <a:chExt cx="1155" cy="597"/>
          </a:xfrm>
        </p:grpSpPr>
        <p:sp>
          <p:nvSpPr>
            <p:cNvPr id="123909" name="Text Box 5"/>
            <p:cNvSpPr txBox="1">
              <a:spLocks noChangeArrowheads="1"/>
            </p:cNvSpPr>
            <p:nvPr/>
          </p:nvSpPr>
          <p:spPr bwMode="auto">
            <a:xfrm>
              <a:off x="4946" y="1312"/>
              <a:ext cx="6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Preview</a:t>
              </a:r>
              <a:endParaRPr lang="en-GB" altLang="en-US" sz="1400"/>
            </a:p>
          </p:txBody>
        </p:sp>
        <p:sp>
          <p:nvSpPr>
            <p:cNvPr id="123910" name="Line 6"/>
            <p:cNvSpPr>
              <a:spLocks noChangeShapeType="1"/>
            </p:cNvSpPr>
            <p:nvPr/>
          </p:nvSpPr>
          <p:spPr bwMode="auto">
            <a:xfrm flipH="1">
              <a:off x="4850" y="1400"/>
              <a:ext cx="9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911" name="Line 7"/>
            <p:cNvSpPr>
              <a:spLocks noChangeShapeType="1"/>
            </p:cNvSpPr>
            <p:nvPr/>
          </p:nvSpPr>
          <p:spPr bwMode="auto">
            <a:xfrm flipH="1">
              <a:off x="4489" y="1400"/>
              <a:ext cx="361"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912" name="Group 8"/>
          <p:cNvGrpSpPr>
            <a:grpSpLocks/>
          </p:cNvGrpSpPr>
          <p:nvPr/>
        </p:nvGrpSpPr>
        <p:grpSpPr bwMode="auto">
          <a:xfrm>
            <a:off x="2058988" y="3771900"/>
            <a:ext cx="1992312" cy="1249363"/>
            <a:chOff x="1209" y="2376"/>
            <a:chExt cx="1255" cy="787"/>
          </a:xfrm>
        </p:grpSpPr>
        <p:sp>
          <p:nvSpPr>
            <p:cNvPr id="123913" name="Text Box 9"/>
            <p:cNvSpPr txBox="1">
              <a:spLocks noChangeArrowheads="1"/>
            </p:cNvSpPr>
            <p:nvPr/>
          </p:nvSpPr>
          <p:spPr bwMode="auto">
            <a:xfrm>
              <a:off x="1209" y="2990"/>
              <a:ext cx="7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Profile Shape</a:t>
              </a:r>
              <a:endParaRPr lang="en-GB" altLang="en-US" sz="1400"/>
            </a:p>
          </p:txBody>
        </p:sp>
        <p:sp>
          <p:nvSpPr>
            <p:cNvPr id="123914" name="Line 10"/>
            <p:cNvSpPr>
              <a:spLocks noChangeShapeType="1"/>
            </p:cNvSpPr>
            <p:nvPr/>
          </p:nvSpPr>
          <p:spPr bwMode="auto">
            <a:xfrm flipH="1">
              <a:off x="1872" y="307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915" name="Line 11"/>
            <p:cNvSpPr>
              <a:spLocks noChangeShapeType="1"/>
            </p:cNvSpPr>
            <p:nvPr/>
          </p:nvSpPr>
          <p:spPr bwMode="auto">
            <a:xfrm flipV="1">
              <a:off x="1968" y="2376"/>
              <a:ext cx="496" cy="70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916" name="Group 12"/>
          <p:cNvGrpSpPr>
            <a:grpSpLocks/>
          </p:cNvGrpSpPr>
          <p:nvPr/>
        </p:nvGrpSpPr>
        <p:grpSpPr bwMode="auto">
          <a:xfrm>
            <a:off x="1943100" y="1943100"/>
            <a:ext cx="1471613" cy="947738"/>
            <a:chOff x="1136" y="1224"/>
            <a:chExt cx="927" cy="597"/>
          </a:xfrm>
        </p:grpSpPr>
        <p:sp>
          <p:nvSpPr>
            <p:cNvPr id="123917" name="Text Box 13"/>
            <p:cNvSpPr txBox="1">
              <a:spLocks noChangeArrowheads="1"/>
            </p:cNvSpPr>
            <p:nvPr/>
          </p:nvSpPr>
          <p:spPr bwMode="auto">
            <a:xfrm>
              <a:off x="1136"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Tab</a:t>
              </a:r>
              <a:endParaRPr lang="en-GB" altLang="en-US" sz="1400"/>
            </a:p>
          </p:txBody>
        </p:sp>
        <p:sp>
          <p:nvSpPr>
            <p:cNvPr id="123918" name="Line 14"/>
            <p:cNvSpPr>
              <a:spLocks noChangeShapeType="1"/>
            </p:cNvSpPr>
            <p:nvPr/>
          </p:nvSpPr>
          <p:spPr bwMode="auto">
            <a:xfrm flipH="1">
              <a:off x="1600"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919" name="Line 15"/>
            <p:cNvSpPr>
              <a:spLocks noChangeShapeType="1"/>
            </p:cNvSpPr>
            <p:nvPr/>
          </p:nvSpPr>
          <p:spPr bwMode="auto">
            <a:xfrm>
              <a:off x="1696" y="1312"/>
              <a:ext cx="367"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920" name="Group 16"/>
          <p:cNvGrpSpPr>
            <a:grpSpLocks/>
          </p:cNvGrpSpPr>
          <p:nvPr/>
        </p:nvGrpSpPr>
        <p:grpSpPr bwMode="auto">
          <a:xfrm>
            <a:off x="3187700" y="4076700"/>
            <a:ext cx="1992313" cy="1249363"/>
            <a:chOff x="1209" y="2376"/>
            <a:chExt cx="1255" cy="787"/>
          </a:xfrm>
        </p:grpSpPr>
        <p:sp>
          <p:nvSpPr>
            <p:cNvPr id="123921" name="Text Box 17"/>
            <p:cNvSpPr txBox="1">
              <a:spLocks noChangeArrowheads="1"/>
            </p:cNvSpPr>
            <p:nvPr/>
          </p:nvSpPr>
          <p:spPr bwMode="auto">
            <a:xfrm>
              <a:off x="1209" y="2990"/>
              <a:ext cx="7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Select File</a:t>
              </a:r>
              <a:endParaRPr lang="en-GB" altLang="en-US" sz="1400"/>
            </a:p>
          </p:txBody>
        </p:sp>
        <p:sp>
          <p:nvSpPr>
            <p:cNvPr id="123922" name="Line 18"/>
            <p:cNvSpPr>
              <a:spLocks noChangeShapeType="1"/>
            </p:cNvSpPr>
            <p:nvPr/>
          </p:nvSpPr>
          <p:spPr bwMode="auto">
            <a:xfrm flipH="1">
              <a:off x="1872" y="307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923" name="Line 19"/>
            <p:cNvSpPr>
              <a:spLocks noChangeShapeType="1"/>
            </p:cNvSpPr>
            <p:nvPr/>
          </p:nvSpPr>
          <p:spPr bwMode="auto">
            <a:xfrm flipV="1">
              <a:off x="1968" y="2376"/>
              <a:ext cx="496" cy="70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3924" name="Group 20"/>
          <p:cNvGrpSpPr>
            <a:grpSpLocks/>
          </p:cNvGrpSpPr>
          <p:nvPr/>
        </p:nvGrpSpPr>
        <p:grpSpPr bwMode="auto">
          <a:xfrm>
            <a:off x="5464175" y="4470400"/>
            <a:ext cx="2501900" cy="788988"/>
            <a:chOff x="3354" y="2816"/>
            <a:chExt cx="1576" cy="497"/>
          </a:xfrm>
        </p:grpSpPr>
        <p:sp>
          <p:nvSpPr>
            <p:cNvPr id="123925" name="Text Box 21"/>
            <p:cNvSpPr txBox="1">
              <a:spLocks noChangeArrowheads="1"/>
            </p:cNvSpPr>
            <p:nvPr/>
          </p:nvSpPr>
          <p:spPr bwMode="auto">
            <a:xfrm>
              <a:off x="3755" y="314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a:t>
              </a:r>
              <a:endParaRPr lang="en-GB" altLang="en-US" sz="1400"/>
            </a:p>
          </p:txBody>
        </p:sp>
        <p:sp>
          <p:nvSpPr>
            <p:cNvPr id="123926" name="Line 22"/>
            <p:cNvSpPr>
              <a:spLocks noChangeShapeType="1"/>
            </p:cNvSpPr>
            <p:nvPr/>
          </p:nvSpPr>
          <p:spPr bwMode="auto">
            <a:xfrm flipH="1">
              <a:off x="3659" y="322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927" name="Line 23"/>
            <p:cNvSpPr>
              <a:spLocks noChangeShapeType="1"/>
            </p:cNvSpPr>
            <p:nvPr/>
          </p:nvSpPr>
          <p:spPr bwMode="auto">
            <a:xfrm flipH="1" flipV="1">
              <a:off x="3354" y="2816"/>
              <a:ext cx="305" cy="41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23929" name="Text Box 2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b="1"/>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39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39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239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239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23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Curves</a:t>
            </a:r>
            <a:endParaRPr lang="en-US" altLang="en-US"/>
          </a:p>
        </p:txBody>
      </p:sp>
      <p:sp>
        <p:nvSpPr>
          <p:cNvPr id="125956"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b="1"/>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125957"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1700213"/>
            <a:ext cx="6881813" cy="504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Curves</a:t>
            </a:r>
            <a:endParaRPr lang="en-US" altLang="en-US"/>
          </a:p>
        </p:txBody>
      </p:sp>
      <p:pic>
        <p:nvPicPr>
          <p:cNvPr id="128003" name="Picture 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50024" b="12764"/>
          <a:stretch>
            <a:fillRect/>
          </a:stretch>
        </p:blipFill>
        <p:spPr bwMode="auto">
          <a:xfrm>
            <a:off x="1978025" y="2344738"/>
            <a:ext cx="6981825"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8004" name="Group 4"/>
          <p:cNvGrpSpPr>
            <a:grpSpLocks/>
          </p:cNvGrpSpPr>
          <p:nvPr/>
        </p:nvGrpSpPr>
        <p:grpSpPr bwMode="auto">
          <a:xfrm>
            <a:off x="2943225" y="2576513"/>
            <a:ext cx="2336800" cy="2649537"/>
            <a:chOff x="1854" y="1623"/>
            <a:chExt cx="1472" cy="1669"/>
          </a:xfrm>
        </p:grpSpPr>
        <p:grpSp>
          <p:nvGrpSpPr>
            <p:cNvPr id="128005" name="Group 5"/>
            <p:cNvGrpSpPr>
              <a:grpSpLocks/>
            </p:cNvGrpSpPr>
            <p:nvPr/>
          </p:nvGrpSpPr>
          <p:grpSpPr bwMode="auto">
            <a:xfrm>
              <a:off x="1854" y="1623"/>
              <a:ext cx="80" cy="106"/>
              <a:chOff x="2190" y="1371"/>
              <a:chExt cx="80" cy="106"/>
            </a:xfrm>
          </p:grpSpPr>
          <p:sp>
            <p:nvSpPr>
              <p:cNvPr id="128006" name="Line 6"/>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07" name="Line 7"/>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08" name="Line 8"/>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8009" name="Group 9"/>
            <p:cNvGrpSpPr>
              <a:grpSpLocks/>
            </p:cNvGrpSpPr>
            <p:nvPr/>
          </p:nvGrpSpPr>
          <p:grpSpPr bwMode="auto">
            <a:xfrm>
              <a:off x="2550" y="1623"/>
              <a:ext cx="80" cy="106"/>
              <a:chOff x="2190" y="1371"/>
              <a:chExt cx="80" cy="106"/>
            </a:xfrm>
          </p:grpSpPr>
          <p:sp>
            <p:nvSpPr>
              <p:cNvPr id="128010" name="Line 10"/>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11" name="Line 11"/>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12" name="Line 12"/>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8013" name="Group 13"/>
            <p:cNvGrpSpPr>
              <a:grpSpLocks/>
            </p:cNvGrpSpPr>
            <p:nvPr/>
          </p:nvGrpSpPr>
          <p:grpSpPr bwMode="auto">
            <a:xfrm>
              <a:off x="3234" y="1623"/>
              <a:ext cx="80" cy="106"/>
              <a:chOff x="2190" y="1371"/>
              <a:chExt cx="80" cy="106"/>
            </a:xfrm>
          </p:grpSpPr>
          <p:sp>
            <p:nvSpPr>
              <p:cNvPr id="128014" name="Line 14"/>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15" name="Line 15"/>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16" name="Line 16"/>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8017" name="Group 17"/>
            <p:cNvGrpSpPr>
              <a:grpSpLocks/>
            </p:cNvGrpSpPr>
            <p:nvPr/>
          </p:nvGrpSpPr>
          <p:grpSpPr bwMode="auto">
            <a:xfrm>
              <a:off x="1854" y="2307"/>
              <a:ext cx="80" cy="106"/>
              <a:chOff x="2190" y="1371"/>
              <a:chExt cx="80" cy="106"/>
            </a:xfrm>
          </p:grpSpPr>
          <p:sp>
            <p:nvSpPr>
              <p:cNvPr id="128018" name="Line 18"/>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19" name="Line 19"/>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20" name="Line 20"/>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8021" name="Group 21"/>
            <p:cNvGrpSpPr>
              <a:grpSpLocks/>
            </p:cNvGrpSpPr>
            <p:nvPr/>
          </p:nvGrpSpPr>
          <p:grpSpPr bwMode="auto">
            <a:xfrm>
              <a:off x="2550" y="2307"/>
              <a:ext cx="80" cy="106"/>
              <a:chOff x="2190" y="1371"/>
              <a:chExt cx="80" cy="106"/>
            </a:xfrm>
          </p:grpSpPr>
          <p:sp>
            <p:nvSpPr>
              <p:cNvPr id="128022" name="Line 22"/>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23" name="Line 23"/>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24" name="Line 24"/>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8025" name="Group 25"/>
            <p:cNvGrpSpPr>
              <a:grpSpLocks/>
            </p:cNvGrpSpPr>
            <p:nvPr/>
          </p:nvGrpSpPr>
          <p:grpSpPr bwMode="auto">
            <a:xfrm>
              <a:off x="3234" y="2307"/>
              <a:ext cx="80" cy="106"/>
              <a:chOff x="2190" y="1371"/>
              <a:chExt cx="80" cy="106"/>
            </a:xfrm>
          </p:grpSpPr>
          <p:sp>
            <p:nvSpPr>
              <p:cNvPr id="128026" name="Line 26"/>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27" name="Line 27"/>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28" name="Line 28"/>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8029" name="Group 29"/>
            <p:cNvGrpSpPr>
              <a:grpSpLocks/>
            </p:cNvGrpSpPr>
            <p:nvPr/>
          </p:nvGrpSpPr>
          <p:grpSpPr bwMode="auto">
            <a:xfrm>
              <a:off x="1866" y="3186"/>
              <a:ext cx="80" cy="106"/>
              <a:chOff x="2190" y="1371"/>
              <a:chExt cx="80" cy="106"/>
            </a:xfrm>
          </p:grpSpPr>
          <p:sp>
            <p:nvSpPr>
              <p:cNvPr id="128030" name="Line 30"/>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31" name="Line 31"/>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32" name="Line 32"/>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8033" name="Group 33"/>
            <p:cNvGrpSpPr>
              <a:grpSpLocks/>
            </p:cNvGrpSpPr>
            <p:nvPr/>
          </p:nvGrpSpPr>
          <p:grpSpPr bwMode="auto">
            <a:xfrm>
              <a:off x="2562" y="3186"/>
              <a:ext cx="80" cy="106"/>
              <a:chOff x="2190" y="1371"/>
              <a:chExt cx="80" cy="106"/>
            </a:xfrm>
          </p:grpSpPr>
          <p:sp>
            <p:nvSpPr>
              <p:cNvPr id="128034" name="Line 34"/>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35" name="Line 35"/>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36" name="Line 36"/>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8037" name="Group 37"/>
            <p:cNvGrpSpPr>
              <a:grpSpLocks/>
            </p:cNvGrpSpPr>
            <p:nvPr/>
          </p:nvGrpSpPr>
          <p:grpSpPr bwMode="auto">
            <a:xfrm>
              <a:off x="3246" y="3186"/>
              <a:ext cx="80" cy="106"/>
              <a:chOff x="2190" y="1371"/>
              <a:chExt cx="80" cy="106"/>
            </a:xfrm>
          </p:grpSpPr>
          <p:sp>
            <p:nvSpPr>
              <p:cNvPr id="128038" name="Line 38"/>
              <p:cNvSpPr>
                <a:spLocks noChangeShapeType="1"/>
              </p:cNvSpPr>
              <p:nvPr/>
            </p:nvSpPr>
            <p:spPr bwMode="auto">
              <a:xfrm>
                <a:off x="2230" y="1371"/>
                <a:ext cx="0" cy="1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39" name="Line 39"/>
              <p:cNvSpPr>
                <a:spLocks noChangeShapeType="1"/>
              </p:cNvSpPr>
              <p:nvPr/>
            </p:nvSpPr>
            <p:spPr bwMode="auto">
              <a:xfrm flipH="1">
                <a:off x="2190" y="1371"/>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40" name="Line 40"/>
              <p:cNvSpPr>
                <a:spLocks noChangeShapeType="1"/>
              </p:cNvSpPr>
              <p:nvPr/>
            </p:nvSpPr>
            <p:spPr bwMode="auto">
              <a:xfrm flipH="1">
                <a:off x="2190" y="1474"/>
                <a:ext cx="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128041" name="Group 41"/>
          <p:cNvGrpSpPr>
            <a:grpSpLocks/>
          </p:cNvGrpSpPr>
          <p:nvPr/>
        </p:nvGrpSpPr>
        <p:grpSpPr bwMode="auto">
          <a:xfrm>
            <a:off x="3011488" y="2640013"/>
            <a:ext cx="2792412" cy="2530475"/>
            <a:chOff x="1897" y="1663"/>
            <a:chExt cx="1759" cy="1594"/>
          </a:xfrm>
        </p:grpSpPr>
        <p:sp>
          <p:nvSpPr>
            <p:cNvPr id="128042" name="Line 42"/>
            <p:cNvSpPr>
              <a:spLocks noChangeShapeType="1"/>
            </p:cNvSpPr>
            <p:nvPr/>
          </p:nvSpPr>
          <p:spPr bwMode="auto">
            <a:xfrm>
              <a:off x="1934" y="1679"/>
              <a:ext cx="616"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43" name="Line 43"/>
            <p:cNvSpPr>
              <a:spLocks noChangeShapeType="1"/>
            </p:cNvSpPr>
            <p:nvPr/>
          </p:nvSpPr>
          <p:spPr bwMode="auto">
            <a:xfrm>
              <a:off x="2642" y="1671"/>
              <a:ext cx="616"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44" name="Line 44"/>
            <p:cNvSpPr>
              <a:spLocks noChangeShapeType="1"/>
            </p:cNvSpPr>
            <p:nvPr/>
          </p:nvSpPr>
          <p:spPr bwMode="auto">
            <a:xfrm>
              <a:off x="3326" y="1663"/>
              <a:ext cx="33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45" name="Line 45"/>
            <p:cNvSpPr>
              <a:spLocks noChangeShapeType="1"/>
            </p:cNvSpPr>
            <p:nvPr/>
          </p:nvSpPr>
          <p:spPr bwMode="auto">
            <a:xfrm>
              <a:off x="1934" y="3257"/>
              <a:ext cx="616"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46" name="Line 46"/>
            <p:cNvSpPr>
              <a:spLocks noChangeShapeType="1"/>
            </p:cNvSpPr>
            <p:nvPr/>
          </p:nvSpPr>
          <p:spPr bwMode="auto">
            <a:xfrm>
              <a:off x="2642" y="3249"/>
              <a:ext cx="616"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47" name="Line 47"/>
            <p:cNvSpPr>
              <a:spLocks noChangeShapeType="1"/>
            </p:cNvSpPr>
            <p:nvPr/>
          </p:nvSpPr>
          <p:spPr bwMode="auto">
            <a:xfrm>
              <a:off x="3326" y="3241"/>
              <a:ext cx="33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48" name="Line 48"/>
            <p:cNvSpPr>
              <a:spLocks noChangeShapeType="1"/>
            </p:cNvSpPr>
            <p:nvPr/>
          </p:nvSpPr>
          <p:spPr bwMode="auto">
            <a:xfrm>
              <a:off x="1897" y="1767"/>
              <a:ext cx="0" cy="49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49" name="Line 49"/>
            <p:cNvSpPr>
              <a:spLocks noChangeShapeType="1"/>
            </p:cNvSpPr>
            <p:nvPr/>
          </p:nvSpPr>
          <p:spPr bwMode="auto">
            <a:xfrm>
              <a:off x="1903" y="2451"/>
              <a:ext cx="0" cy="699"/>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50" name="Line 50"/>
            <p:cNvSpPr>
              <a:spLocks noChangeShapeType="1"/>
            </p:cNvSpPr>
            <p:nvPr/>
          </p:nvSpPr>
          <p:spPr bwMode="auto">
            <a:xfrm>
              <a:off x="2590" y="1767"/>
              <a:ext cx="0" cy="49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51" name="Line 51"/>
            <p:cNvSpPr>
              <a:spLocks noChangeShapeType="1"/>
            </p:cNvSpPr>
            <p:nvPr/>
          </p:nvSpPr>
          <p:spPr bwMode="auto">
            <a:xfrm>
              <a:off x="2596" y="2451"/>
              <a:ext cx="0" cy="699"/>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52" name="Line 52"/>
            <p:cNvSpPr>
              <a:spLocks noChangeShapeType="1"/>
            </p:cNvSpPr>
            <p:nvPr/>
          </p:nvSpPr>
          <p:spPr bwMode="auto">
            <a:xfrm>
              <a:off x="3274" y="1767"/>
              <a:ext cx="0" cy="49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53" name="Line 53"/>
            <p:cNvSpPr>
              <a:spLocks noChangeShapeType="1"/>
            </p:cNvSpPr>
            <p:nvPr/>
          </p:nvSpPr>
          <p:spPr bwMode="auto">
            <a:xfrm>
              <a:off x="3280" y="2451"/>
              <a:ext cx="0" cy="699"/>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8054" name="Group 54"/>
          <p:cNvGrpSpPr>
            <a:grpSpLocks/>
          </p:cNvGrpSpPr>
          <p:nvPr/>
        </p:nvGrpSpPr>
        <p:grpSpPr bwMode="auto">
          <a:xfrm>
            <a:off x="8318500" y="5943600"/>
            <a:ext cx="673100" cy="746125"/>
            <a:chOff x="5120" y="3728"/>
            <a:chExt cx="424" cy="470"/>
          </a:xfrm>
        </p:grpSpPr>
        <p:sp>
          <p:nvSpPr>
            <p:cNvPr id="128055" name="Line 55"/>
            <p:cNvSpPr>
              <a:spLocks noChangeShapeType="1"/>
            </p:cNvSpPr>
            <p:nvPr/>
          </p:nvSpPr>
          <p:spPr bwMode="auto">
            <a:xfrm flipV="1">
              <a:off x="5160" y="3878"/>
              <a:ext cx="0" cy="2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56" name="Line 56"/>
            <p:cNvSpPr>
              <a:spLocks noChangeShapeType="1"/>
            </p:cNvSpPr>
            <p:nvPr/>
          </p:nvSpPr>
          <p:spPr bwMode="auto">
            <a:xfrm>
              <a:off x="5160" y="4136"/>
              <a:ext cx="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57" name="Text Box 57"/>
            <p:cNvSpPr txBox="1">
              <a:spLocks noChangeArrowheads="1"/>
            </p:cNvSpPr>
            <p:nvPr/>
          </p:nvSpPr>
          <p:spPr bwMode="auto">
            <a:xfrm>
              <a:off x="5448" y="40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X</a:t>
              </a:r>
              <a:endParaRPr lang="en-GB" altLang="en-US" sz="1400" b="1">
                <a:latin typeface="Times New Roman" panose="02020603050405020304" pitchFamily="18" charset="0"/>
              </a:endParaRPr>
            </a:p>
          </p:txBody>
        </p:sp>
        <p:sp>
          <p:nvSpPr>
            <p:cNvPr id="128058" name="Text Box 58"/>
            <p:cNvSpPr txBox="1">
              <a:spLocks noChangeArrowheads="1"/>
            </p:cNvSpPr>
            <p:nvPr/>
          </p:nvSpPr>
          <p:spPr bwMode="auto">
            <a:xfrm>
              <a:off x="5120" y="3728"/>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Y</a:t>
              </a:r>
              <a:endParaRPr lang="en-GB" altLang="en-US" sz="1400" b="1">
                <a:latin typeface="Times New Roman" panose="02020603050405020304" pitchFamily="18" charset="0"/>
              </a:endParaRPr>
            </a:p>
          </p:txBody>
        </p:sp>
      </p:grpSp>
      <p:sp>
        <p:nvSpPr>
          <p:cNvPr id="128059" name="Text Box 59"/>
          <p:cNvSpPr txBox="1">
            <a:spLocks noChangeArrowheads="1"/>
          </p:cNvSpPr>
          <p:nvPr/>
        </p:nvSpPr>
        <p:spPr bwMode="auto">
          <a:xfrm>
            <a:off x="4089400" y="6232525"/>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Protected Beams</a:t>
            </a:r>
          </a:p>
        </p:txBody>
      </p:sp>
      <p:sp>
        <p:nvSpPr>
          <p:cNvPr id="128061" name="Text Box 61"/>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b="1"/>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8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900" y="2635250"/>
            <a:ext cx="56578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1"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Curves</a:t>
            </a:r>
            <a:endParaRPr lang="en-US" altLang="en-US"/>
          </a:p>
        </p:txBody>
      </p:sp>
      <p:grpSp>
        <p:nvGrpSpPr>
          <p:cNvPr id="130052" name="Group 4"/>
          <p:cNvGrpSpPr>
            <a:grpSpLocks/>
          </p:cNvGrpSpPr>
          <p:nvPr/>
        </p:nvGrpSpPr>
        <p:grpSpPr bwMode="auto">
          <a:xfrm>
            <a:off x="7253288" y="2082800"/>
            <a:ext cx="1833562" cy="947738"/>
            <a:chOff x="4489" y="1312"/>
            <a:chExt cx="1155" cy="597"/>
          </a:xfrm>
        </p:grpSpPr>
        <p:sp>
          <p:nvSpPr>
            <p:cNvPr id="130053" name="Text Box 5"/>
            <p:cNvSpPr txBox="1">
              <a:spLocks noChangeArrowheads="1"/>
            </p:cNvSpPr>
            <p:nvPr/>
          </p:nvSpPr>
          <p:spPr bwMode="auto">
            <a:xfrm>
              <a:off x="4946" y="1312"/>
              <a:ext cx="6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Preview</a:t>
              </a:r>
              <a:endParaRPr lang="en-GB" altLang="en-US" sz="1400"/>
            </a:p>
          </p:txBody>
        </p:sp>
        <p:sp>
          <p:nvSpPr>
            <p:cNvPr id="130054" name="Line 6"/>
            <p:cNvSpPr>
              <a:spLocks noChangeShapeType="1"/>
            </p:cNvSpPr>
            <p:nvPr/>
          </p:nvSpPr>
          <p:spPr bwMode="auto">
            <a:xfrm flipH="1">
              <a:off x="4850" y="1400"/>
              <a:ext cx="9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0055" name="Line 7"/>
            <p:cNvSpPr>
              <a:spLocks noChangeShapeType="1"/>
            </p:cNvSpPr>
            <p:nvPr/>
          </p:nvSpPr>
          <p:spPr bwMode="auto">
            <a:xfrm flipH="1">
              <a:off x="4489" y="1400"/>
              <a:ext cx="361"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0056" name="Group 8"/>
          <p:cNvGrpSpPr>
            <a:grpSpLocks/>
          </p:cNvGrpSpPr>
          <p:nvPr/>
        </p:nvGrpSpPr>
        <p:grpSpPr bwMode="auto">
          <a:xfrm>
            <a:off x="2058988" y="3771900"/>
            <a:ext cx="1992312" cy="1249363"/>
            <a:chOff x="1209" y="2376"/>
            <a:chExt cx="1255" cy="787"/>
          </a:xfrm>
        </p:grpSpPr>
        <p:sp>
          <p:nvSpPr>
            <p:cNvPr id="130057" name="Text Box 9"/>
            <p:cNvSpPr txBox="1">
              <a:spLocks noChangeArrowheads="1"/>
            </p:cNvSpPr>
            <p:nvPr/>
          </p:nvSpPr>
          <p:spPr bwMode="auto">
            <a:xfrm>
              <a:off x="1209" y="2990"/>
              <a:ext cx="7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Profile Shape</a:t>
              </a:r>
              <a:endParaRPr lang="en-GB" altLang="en-US" sz="1400"/>
            </a:p>
          </p:txBody>
        </p:sp>
        <p:sp>
          <p:nvSpPr>
            <p:cNvPr id="130058" name="Line 10"/>
            <p:cNvSpPr>
              <a:spLocks noChangeShapeType="1"/>
            </p:cNvSpPr>
            <p:nvPr/>
          </p:nvSpPr>
          <p:spPr bwMode="auto">
            <a:xfrm flipH="1">
              <a:off x="1872" y="307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0059" name="Line 11"/>
            <p:cNvSpPr>
              <a:spLocks noChangeShapeType="1"/>
            </p:cNvSpPr>
            <p:nvPr/>
          </p:nvSpPr>
          <p:spPr bwMode="auto">
            <a:xfrm flipV="1">
              <a:off x="1968" y="2376"/>
              <a:ext cx="496" cy="70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0060" name="Group 12"/>
          <p:cNvGrpSpPr>
            <a:grpSpLocks/>
          </p:cNvGrpSpPr>
          <p:nvPr/>
        </p:nvGrpSpPr>
        <p:grpSpPr bwMode="auto">
          <a:xfrm>
            <a:off x="1943100" y="1943100"/>
            <a:ext cx="1471613" cy="947738"/>
            <a:chOff x="1136" y="1224"/>
            <a:chExt cx="927" cy="597"/>
          </a:xfrm>
        </p:grpSpPr>
        <p:sp>
          <p:nvSpPr>
            <p:cNvPr id="130061" name="Text Box 13"/>
            <p:cNvSpPr txBox="1">
              <a:spLocks noChangeArrowheads="1"/>
            </p:cNvSpPr>
            <p:nvPr/>
          </p:nvSpPr>
          <p:spPr bwMode="auto">
            <a:xfrm>
              <a:off x="1136"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Tab</a:t>
              </a:r>
              <a:endParaRPr lang="en-GB" altLang="en-US" sz="1400"/>
            </a:p>
          </p:txBody>
        </p:sp>
        <p:sp>
          <p:nvSpPr>
            <p:cNvPr id="130062" name="Line 14"/>
            <p:cNvSpPr>
              <a:spLocks noChangeShapeType="1"/>
            </p:cNvSpPr>
            <p:nvPr/>
          </p:nvSpPr>
          <p:spPr bwMode="auto">
            <a:xfrm flipH="1">
              <a:off x="1600"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0063" name="Line 15"/>
            <p:cNvSpPr>
              <a:spLocks noChangeShapeType="1"/>
            </p:cNvSpPr>
            <p:nvPr/>
          </p:nvSpPr>
          <p:spPr bwMode="auto">
            <a:xfrm>
              <a:off x="1696" y="1312"/>
              <a:ext cx="367"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0064" name="Group 16"/>
          <p:cNvGrpSpPr>
            <a:grpSpLocks/>
          </p:cNvGrpSpPr>
          <p:nvPr/>
        </p:nvGrpSpPr>
        <p:grpSpPr bwMode="auto">
          <a:xfrm>
            <a:off x="3187700" y="4076700"/>
            <a:ext cx="1992313" cy="1249363"/>
            <a:chOff x="1209" y="2376"/>
            <a:chExt cx="1255" cy="787"/>
          </a:xfrm>
        </p:grpSpPr>
        <p:sp>
          <p:nvSpPr>
            <p:cNvPr id="130065" name="Text Box 17"/>
            <p:cNvSpPr txBox="1">
              <a:spLocks noChangeArrowheads="1"/>
            </p:cNvSpPr>
            <p:nvPr/>
          </p:nvSpPr>
          <p:spPr bwMode="auto">
            <a:xfrm>
              <a:off x="1209" y="2990"/>
              <a:ext cx="7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Select File</a:t>
              </a:r>
              <a:endParaRPr lang="en-GB" altLang="en-US" sz="1400"/>
            </a:p>
          </p:txBody>
        </p:sp>
        <p:sp>
          <p:nvSpPr>
            <p:cNvPr id="130066" name="Line 18"/>
            <p:cNvSpPr>
              <a:spLocks noChangeShapeType="1"/>
            </p:cNvSpPr>
            <p:nvPr/>
          </p:nvSpPr>
          <p:spPr bwMode="auto">
            <a:xfrm flipH="1">
              <a:off x="1872" y="307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0067" name="Line 19"/>
            <p:cNvSpPr>
              <a:spLocks noChangeShapeType="1"/>
            </p:cNvSpPr>
            <p:nvPr/>
          </p:nvSpPr>
          <p:spPr bwMode="auto">
            <a:xfrm flipV="1">
              <a:off x="1968" y="2376"/>
              <a:ext cx="496" cy="70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0068" name="Group 20"/>
          <p:cNvGrpSpPr>
            <a:grpSpLocks/>
          </p:cNvGrpSpPr>
          <p:nvPr/>
        </p:nvGrpSpPr>
        <p:grpSpPr bwMode="auto">
          <a:xfrm>
            <a:off x="5464175" y="4470400"/>
            <a:ext cx="2501900" cy="788988"/>
            <a:chOff x="3354" y="2816"/>
            <a:chExt cx="1576" cy="497"/>
          </a:xfrm>
        </p:grpSpPr>
        <p:sp>
          <p:nvSpPr>
            <p:cNvPr id="130069" name="Text Box 21"/>
            <p:cNvSpPr txBox="1">
              <a:spLocks noChangeArrowheads="1"/>
            </p:cNvSpPr>
            <p:nvPr/>
          </p:nvSpPr>
          <p:spPr bwMode="auto">
            <a:xfrm>
              <a:off x="3755" y="314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a:t>
              </a:r>
              <a:endParaRPr lang="en-GB" altLang="en-US" sz="1400"/>
            </a:p>
          </p:txBody>
        </p:sp>
        <p:sp>
          <p:nvSpPr>
            <p:cNvPr id="130070" name="Line 22"/>
            <p:cNvSpPr>
              <a:spLocks noChangeShapeType="1"/>
            </p:cNvSpPr>
            <p:nvPr/>
          </p:nvSpPr>
          <p:spPr bwMode="auto">
            <a:xfrm flipH="1">
              <a:off x="3659" y="322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0071" name="Line 23"/>
            <p:cNvSpPr>
              <a:spLocks noChangeShapeType="1"/>
            </p:cNvSpPr>
            <p:nvPr/>
          </p:nvSpPr>
          <p:spPr bwMode="auto">
            <a:xfrm flipH="1" flipV="1">
              <a:off x="3354" y="2816"/>
              <a:ext cx="305" cy="41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30073" name="Text Box 2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b="1"/>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00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00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00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00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0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Curves</a:t>
            </a:r>
            <a:endParaRPr lang="en-US" altLang="en-US"/>
          </a:p>
        </p:txBody>
      </p:sp>
      <p:sp>
        <p:nvSpPr>
          <p:cNvPr id="132100"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b="1"/>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132101"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781175"/>
            <a:ext cx="6765925"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Demonstration</a:t>
            </a:r>
            <a:br>
              <a:rPr lang="en-US" altLang="en-US"/>
            </a:br>
            <a:r>
              <a:rPr lang="en-US" altLang="en-US"/>
              <a:t> </a:t>
            </a:r>
            <a:r>
              <a:rPr lang="en-US" altLang="en-US" sz="1600"/>
              <a:t>Function Keys</a:t>
            </a:r>
            <a:endParaRPr lang="en-US" altLang="en-US"/>
          </a:p>
        </p:txBody>
      </p:sp>
      <p:sp>
        <p:nvSpPr>
          <p:cNvPr id="25603" name="Rectangle 3"/>
          <p:cNvSpPr>
            <a:spLocks noGrp="1" noChangeArrowheads="1"/>
          </p:cNvSpPr>
          <p:nvPr>
            <p:ph type="body" sz="half" idx="1"/>
          </p:nvPr>
        </p:nvSpPr>
        <p:spPr>
          <a:xfrm>
            <a:off x="457200" y="1600200"/>
            <a:ext cx="4546600" cy="4525963"/>
          </a:xfrm>
        </p:spPr>
        <p:txBody>
          <a:bodyPr/>
          <a:lstStyle/>
          <a:p>
            <a:pPr>
              <a:tabLst>
                <a:tab pos="2241550" algn="l"/>
              </a:tabLst>
            </a:pPr>
            <a:r>
              <a:rPr lang="en-GB" altLang="en-US" sz="2000"/>
              <a:t>CTRL+</a:t>
            </a:r>
          </a:p>
          <a:p>
            <a:pPr lvl="1">
              <a:tabLst>
                <a:tab pos="2241550" algn="l"/>
              </a:tabLst>
            </a:pPr>
            <a:r>
              <a:rPr lang="en-GB" altLang="en-US" sz="1800"/>
              <a:t>Left click	-	Rotates Model</a:t>
            </a:r>
          </a:p>
          <a:p>
            <a:pPr lvl="1">
              <a:tabLst>
                <a:tab pos="2241550" algn="l"/>
              </a:tabLst>
            </a:pPr>
            <a:r>
              <a:rPr lang="en-GB" altLang="en-US" sz="1800"/>
              <a:t>Middle click	-	Zoom Model</a:t>
            </a:r>
          </a:p>
          <a:p>
            <a:pPr lvl="1">
              <a:tabLst>
                <a:tab pos="2241550" algn="l"/>
              </a:tabLst>
            </a:pPr>
            <a:r>
              <a:rPr lang="en-GB" altLang="en-US" sz="1800"/>
              <a:t>Right click	-	Pan Model</a:t>
            </a:r>
          </a:p>
          <a:p>
            <a:pPr lvl="1">
              <a:tabLst>
                <a:tab pos="2241550" algn="l"/>
              </a:tabLst>
            </a:pPr>
            <a:endParaRPr lang="en-GB" altLang="en-US" sz="1800"/>
          </a:p>
          <a:p>
            <a:pPr>
              <a:tabLst>
                <a:tab pos="2241550" algn="l"/>
              </a:tabLst>
            </a:pPr>
            <a:r>
              <a:rPr lang="en-GB" altLang="en-US" sz="2000"/>
              <a:t>SHIFT key adds and removes from a selection</a:t>
            </a:r>
          </a:p>
          <a:p>
            <a:pPr>
              <a:tabLst>
                <a:tab pos="2241550" algn="l"/>
              </a:tabLst>
            </a:pPr>
            <a:r>
              <a:rPr lang="en-GB" altLang="en-US" sz="2000"/>
              <a:t>Middle click accepts the selections</a:t>
            </a:r>
          </a:p>
          <a:p>
            <a:pPr>
              <a:tabLst>
                <a:tab pos="2241550" algn="l"/>
              </a:tabLst>
            </a:pPr>
            <a:r>
              <a:rPr lang="en-GB" altLang="en-US" sz="2000"/>
              <a:t>Right click de-selects last last item selected</a:t>
            </a:r>
          </a:p>
          <a:p>
            <a:pPr>
              <a:tabLst>
                <a:tab pos="2241550" algn="l"/>
              </a:tabLst>
            </a:pPr>
            <a:r>
              <a:rPr lang="en-GB" altLang="en-US" sz="2000"/>
              <a:t>Wheel zooms model towards mouse position</a:t>
            </a:r>
          </a:p>
        </p:txBody>
      </p:sp>
      <p:graphicFrame>
        <p:nvGraphicFramePr>
          <p:cNvPr id="25604" name="Object 4"/>
          <p:cNvGraphicFramePr>
            <a:graphicFrameLocks/>
          </p:cNvGraphicFramePr>
          <p:nvPr>
            <p:ph type="clipArt" sz="half" idx="2"/>
          </p:nvPr>
        </p:nvGraphicFramePr>
        <p:xfrm>
          <a:off x="5281613" y="1600200"/>
          <a:ext cx="2765425" cy="4525963"/>
        </p:xfrm>
        <a:graphic>
          <a:graphicData uri="http://schemas.openxmlformats.org/presentationml/2006/ole">
            <mc:AlternateContent xmlns:mc="http://schemas.openxmlformats.org/markup-compatibility/2006">
              <mc:Choice xmlns:v="urn:schemas-microsoft-com:vml" Requires="v">
                <p:oleObj spid="_x0000_s25605" name="Photo Editor Photo" r:id="rId4" imgW="2542857" imgH="3914286" progId="MSPhotoEd.3">
                  <p:embed/>
                </p:oleObj>
              </mc:Choice>
              <mc:Fallback>
                <p:oleObj name="Photo Editor Photo" r:id="rId4" imgW="2542857" imgH="3914286" progId="MSPhotoEd.3">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1613" y="1600200"/>
                        <a:ext cx="27654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Curves</a:t>
            </a:r>
            <a:endParaRPr lang="en-US" altLang="en-US"/>
          </a:p>
        </p:txBody>
      </p:sp>
      <p:grpSp>
        <p:nvGrpSpPr>
          <p:cNvPr id="134147" name="Group 3"/>
          <p:cNvGrpSpPr>
            <a:grpSpLocks/>
          </p:cNvGrpSpPr>
          <p:nvPr/>
        </p:nvGrpSpPr>
        <p:grpSpPr bwMode="auto">
          <a:xfrm>
            <a:off x="8394700" y="5880100"/>
            <a:ext cx="609600" cy="793750"/>
            <a:chOff x="4664" y="3664"/>
            <a:chExt cx="384" cy="500"/>
          </a:xfrm>
        </p:grpSpPr>
        <p:sp>
          <p:nvSpPr>
            <p:cNvPr id="134148" name="Line 4"/>
            <p:cNvSpPr>
              <a:spLocks noChangeShapeType="1"/>
            </p:cNvSpPr>
            <p:nvPr/>
          </p:nvSpPr>
          <p:spPr bwMode="auto">
            <a:xfrm flipV="1">
              <a:off x="4704" y="3826"/>
              <a:ext cx="0" cy="16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49" name="Line 5"/>
            <p:cNvSpPr>
              <a:spLocks noChangeShapeType="1"/>
            </p:cNvSpPr>
            <p:nvPr/>
          </p:nvSpPr>
          <p:spPr bwMode="auto">
            <a:xfrm>
              <a:off x="4704" y="3992"/>
              <a:ext cx="192" cy="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0" name="Text Box 6"/>
            <p:cNvSpPr txBox="1">
              <a:spLocks noChangeArrowheads="1"/>
            </p:cNvSpPr>
            <p:nvPr/>
          </p:nvSpPr>
          <p:spPr bwMode="auto">
            <a:xfrm>
              <a:off x="4952" y="4030"/>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Y</a:t>
              </a:r>
              <a:endParaRPr lang="en-GB" altLang="en-US" sz="1400" b="1">
                <a:latin typeface="Times New Roman" panose="02020603050405020304" pitchFamily="18" charset="0"/>
              </a:endParaRPr>
            </a:p>
          </p:txBody>
        </p:sp>
        <p:sp>
          <p:nvSpPr>
            <p:cNvPr id="134151" name="Text Box 7"/>
            <p:cNvSpPr txBox="1">
              <a:spLocks noChangeArrowheads="1"/>
            </p:cNvSpPr>
            <p:nvPr/>
          </p:nvSpPr>
          <p:spPr bwMode="auto">
            <a:xfrm>
              <a:off x="4664" y="36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Z</a:t>
              </a:r>
              <a:endParaRPr lang="en-GB" altLang="en-US" sz="1400" b="1">
                <a:latin typeface="Times New Roman" panose="02020603050405020304" pitchFamily="18" charset="0"/>
              </a:endParaRPr>
            </a:p>
          </p:txBody>
        </p:sp>
        <p:sp>
          <p:nvSpPr>
            <p:cNvPr id="134152" name="Line 8"/>
            <p:cNvSpPr>
              <a:spLocks noChangeShapeType="1"/>
            </p:cNvSpPr>
            <p:nvPr/>
          </p:nvSpPr>
          <p:spPr bwMode="auto">
            <a:xfrm flipV="1">
              <a:off x="4704" y="3920"/>
              <a:ext cx="160" cy="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3" name="Text Box 9"/>
            <p:cNvSpPr txBox="1">
              <a:spLocks noChangeArrowheads="1"/>
            </p:cNvSpPr>
            <p:nvPr/>
          </p:nvSpPr>
          <p:spPr bwMode="auto">
            <a:xfrm>
              <a:off x="4912" y="3826"/>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X</a:t>
              </a:r>
              <a:endParaRPr lang="en-GB" altLang="en-US" sz="1400" b="1">
                <a:latin typeface="Times New Roman" panose="02020603050405020304" pitchFamily="18" charset="0"/>
              </a:endParaRPr>
            </a:p>
          </p:txBody>
        </p:sp>
      </p:grpSp>
      <p:pic>
        <p:nvPicPr>
          <p:cNvPr id="134154" name="Picture 10"/>
          <p:cNvPicPr preferRelativeResize="0">
            <a:picLocks noChangeAspect="1" noChangeArrowheads="1"/>
          </p:cNvPicPr>
          <p:nvPr/>
        </p:nvPicPr>
        <p:blipFill>
          <a:blip r:embed="rId3">
            <a:clrChange>
              <a:clrFrom>
                <a:srgbClr val="B1DEE3"/>
              </a:clrFrom>
              <a:clrTo>
                <a:srgbClr val="B1DEE3">
                  <a:alpha val="0"/>
                </a:srgbClr>
              </a:clrTo>
            </a:clrChange>
            <a:extLst>
              <a:ext uri="{28A0092B-C50C-407E-A947-70E740481C1C}">
                <a14:useLocalDpi xmlns:a14="http://schemas.microsoft.com/office/drawing/2010/main" val="0"/>
              </a:ext>
            </a:extLst>
          </a:blip>
          <a:srcRect l="9782" t="16867" r="10815" b="6656"/>
          <a:stretch>
            <a:fillRect/>
          </a:stretch>
        </p:blipFill>
        <p:spPr bwMode="auto">
          <a:xfrm>
            <a:off x="1970088" y="1089025"/>
            <a:ext cx="6748462" cy="472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55" name="Text Box 11"/>
          <p:cNvSpPr txBox="1">
            <a:spLocks noChangeArrowheads="1"/>
          </p:cNvSpPr>
          <p:nvPr/>
        </p:nvSpPr>
        <p:spPr bwMode="auto">
          <a:xfrm>
            <a:off x="4089400" y="6232525"/>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Protected Columns</a:t>
            </a:r>
          </a:p>
        </p:txBody>
      </p:sp>
      <p:sp>
        <p:nvSpPr>
          <p:cNvPr id="134157" name="Text Box 13"/>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b="1"/>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0" y="2647950"/>
            <a:ext cx="56578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95"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Curves</a:t>
            </a:r>
            <a:endParaRPr lang="en-US" altLang="en-US"/>
          </a:p>
        </p:txBody>
      </p:sp>
      <p:grpSp>
        <p:nvGrpSpPr>
          <p:cNvPr id="136196" name="Group 4"/>
          <p:cNvGrpSpPr>
            <a:grpSpLocks/>
          </p:cNvGrpSpPr>
          <p:nvPr/>
        </p:nvGrpSpPr>
        <p:grpSpPr bwMode="auto">
          <a:xfrm>
            <a:off x="7253288" y="2082800"/>
            <a:ext cx="1833562" cy="947738"/>
            <a:chOff x="4489" y="1312"/>
            <a:chExt cx="1155" cy="597"/>
          </a:xfrm>
        </p:grpSpPr>
        <p:sp>
          <p:nvSpPr>
            <p:cNvPr id="136197" name="Text Box 5"/>
            <p:cNvSpPr txBox="1">
              <a:spLocks noChangeArrowheads="1"/>
            </p:cNvSpPr>
            <p:nvPr/>
          </p:nvSpPr>
          <p:spPr bwMode="auto">
            <a:xfrm>
              <a:off x="4946" y="1312"/>
              <a:ext cx="6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Preview</a:t>
              </a:r>
              <a:endParaRPr lang="en-GB" altLang="en-US" sz="1400"/>
            </a:p>
          </p:txBody>
        </p:sp>
        <p:sp>
          <p:nvSpPr>
            <p:cNvPr id="136198" name="Line 6"/>
            <p:cNvSpPr>
              <a:spLocks noChangeShapeType="1"/>
            </p:cNvSpPr>
            <p:nvPr/>
          </p:nvSpPr>
          <p:spPr bwMode="auto">
            <a:xfrm flipH="1">
              <a:off x="4850" y="1400"/>
              <a:ext cx="9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6199" name="Line 7"/>
            <p:cNvSpPr>
              <a:spLocks noChangeShapeType="1"/>
            </p:cNvSpPr>
            <p:nvPr/>
          </p:nvSpPr>
          <p:spPr bwMode="auto">
            <a:xfrm flipH="1">
              <a:off x="4489" y="1400"/>
              <a:ext cx="361"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6200" name="Group 8"/>
          <p:cNvGrpSpPr>
            <a:grpSpLocks/>
          </p:cNvGrpSpPr>
          <p:nvPr/>
        </p:nvGrpSpPr>
        <p:grpSpPr bwMode="auto">
          <a:xfrm>
            <a:off x="2058988" y="3771900"/>
            <a:ext cx="1992312" cy="1249363"/>
            <a:chOff x="1209" y="2376"/>
            <a:chExt cx="1255" cy="787"/>
          </a:xfrm>
        </p:grpSpPr>
        <p:sp>
          <p:nvSpPr>
            <p:cNvPr id="136201" name="Text Box 9"/>
            <p:cNvSpPr txBox="1">
              <a:spLocks noChangeArrowheads="1"/>
            </p:cNvSpPr>
            <p:nvPr/>
          </p:nvSpPr>
          <p:spPr bwMode="auto">
            <a:xfrm>
              <a:off x="1209" y="2990"/>
              <a:ext cx="7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Profile Shape</a:t>
              </a:r>
              <a:endParaRPr lang="en-GB" altLang="en-US" sz="1400"/>
            </a:p>
          </p:txBody>
        </p:sp>
        <p:sp>
          <p:nvSpPr>
            <p:cNvPr id="136202" name="Line 10"/>
            <p:cNvSpPr>
              <a:spLocks noChangeShapeType="1"/>
            </p:cNvSpPr>
            <p:nvPr/>
          </p:nvSpPr>
          <p:spPr bwMode="auto">
            <a:xfrm flipH="1">
              <a:off x="1872" y="307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6203" name="Line 11"/>
            <p:cNvSpPr>
              <a:spLocks noChangeShapeType="1"/>
            </p:cNvSpPr>
            <p:nvPr/>
          </p:nvSpPr>
          <p:spPr bwMode="auto">
            <a:xfrm flipV="1">
              <a:off x="1968" y="2376"/>
              <a:ext cx="496" cy="70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6204" name="Group 12"/>
          <p:cNvGrpSpPr>
            <a:grpSpLocks/>
          </p:cNvGrpSpPr>
          <p:nvPr/>
        </p:nvGrpSpPr>
        <p:grpSpPr bwMode="auto">
          <a:xfrm>
            <a:off x="1943100" y="1943100"/>
            <a:ext cx="1471613" cy="947738"/>
            <a:chOff x="1136" y="1224"/>
            <a:chExt cx="927" cy="597"/>
          </a:xfrm>
        </p:grpSpPr>
        <p:sp>
          <p:nvSpPr>
            <p:cNvPr id="136205" name="Text Box 13"/>
            <p:cNvSpPr txBox="1">
              <a:spLocks noChangeArrowheads="1"/>
            </p:cNvSpPr>
            <p:nvPr/>
          </p:nvSpPr>
          <p:spPr bwMode="auto">
            <a:xfrm>
              <a:off x="1136"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Tab</a:t>
              </a:r>
              <a:endParaRPr lang="en-GB" altLang="en-US" sz="1400"/>
            </a:p>
          </p:txBody>
        </p:sp>
        <p:sp>
          <p:nvSpPr>
            <p:cNvPr id="136206" name="Line 14"/>
            <p:cNvSpPr>
              <a:spLocks noChangeShapeType="1"/>
            </p:cNvSpPr>
            <p:nvPr/>
          </p:nvSpPr>
          <p:spPr bwMode="auto">
            <a:xfrm flipH="1">
              <a:off x="1600"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6207" name="Line 15"/>
            <p:cNvSpPr>
              <a:spLocks noChangeShapeType="1"/>
            </p:cNvSpPr>
            <p:nvPr/>
          </p:nvSpPr>
          <p:spPr bwMode="auto">
            <a:xfrm>
              <a:off x="1696" y="1312"/>
              <a:ext cx="367"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6208" name="Group 16"/>
          <p:cNvGrpSpPr>
            <a:grpSpLocks/>
          </p:cNvGrpSpPr>
          <p:nvPr/>
        </p:nvGrpSpPr>
        <p:grpSpPr bwMode="auto">
          <a:xfrm>
            <a:off x="3187700" y="4076700"/>
            <a:ext cx="1992313" cy="1249363"/>
            <a:chOff x="1209" y="2376"/>
            <a:chExt cx="1255" cy="787"/>
          </a:xfrm>
        </p:grpSpPr>
        <p:sp>
          <p:nvSpPr>
            <p:cNvPr id="136209" name="Text Box 17"/>
            <p:cNvSpPr txBox="1">
              <a:spLocks noChangeArrowheads="1"/>
            </p:cNvSpPr>
            <p:nvPr/>
          </p:nvSpPr>
          <p:spPr bwMode="auto">
            <a:xfrm>
              <a:off x="1209" y="2990"/>
              <a:ext cx="7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Select File</a:t>
              </a:r>
              <a:endParaRPr lang="en-GB" altLang="en-US" sz="1400"/>
            </a:p>
          </p:txBody>
        </p:sp>
        <p:sp>
          <p:nvSpPr>
            <p:cNvPr id="136210" name="Line 18"/>
            <p:cNvSpPr>
              <a:spLocks noChangeShapeType="1"/>
            </p:cNvSpPr>
            <p:nvPr/>
          </p:nvSpPr>
          <p:spPr bwMode="auto">
            <a:xfrm flipH="1">
              <a:off x="1872" y="307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6211" name="Line 19"/>
            <p:cNvSpPr>
              <a:spLocks noChangeShapeType="1"/>
            </p:cNvSpPr>
            <p:nvPr/>
          </p:nvSpPr>
          <p:spPr bwMode="auto">
            <a:xfrm flipV="1">
              <a:off x="1968" y="2376"/>
              <a:ext cx="496" cy="70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6212" name="Group 20"/>
          <p:cNvGrpSpPr>
            <a:grpSpLocks/>
          </p:cNvGrpSpPr>
          <p:nvPr/>
        </p:nvGrpSpPr>
        <p:grpSpPr bwMode="auto">
          <a:xfrm>
            <a:off x="5464175" y="4470400"/>
            <a:ext cx="2501900" cy="788988"/>
            <a:chOff x="3354" y="2816"/>
            <a:chExt cx="1576" cy="497"/>
          </a:xfrm>
        </p:grpSpPr>
        <p:sp>
          <p:nvSpPr>
            <p:cNvPr id="136213" name="Text Box 21"/>
            <p:cNvSpPr txBox="1">
              <a:spLocks noChangeArrowheads="1"/>
            </p:cNvSpPr>
            <p:nvPr/>
          </p:nvSpPr>
          <p:spPr bwMode="auto">
            <a:xfrm>
              <a:off x="3755" y="314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a:t>
              </a:r>
              <a:endParaRPr lang="en-GB" altLang="en-US" sz="1400"/>
            </a:p>
          </p:txBody>
        </p:sp>
        <p:sp>
          <p:nvSpPr>
            <p:cNvPr id="136214" name="Line 22"/>
            <p:cNvSpPr>
              <a:spLocks noChangeShapeType="1"/>
            </p:cNvSpPr>
            <p:nvPr/>
          </p:nvSpPr>
          <p:spPr bwMode="auto">
            <a:xfrm flipH="1">
              <a:off x="3659" y="322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6215" name="Line 23"/>
            <p:cNvSpPr>
              <a:spLocks noChangeShapeType="1"/>
            </p:cNvSpPr>
            <p:nvPr/>
          </p:nvSpPr>
          <p:spPr bwMode="auto">
            <a:xfrm flipH="1" flipV="1">
              <a:off x="3354" y="2816"/>
              <a:ext cx="305" cy="41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36217" name="Text Box 2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b="1"/>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62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61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62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62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6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Curves</a:t>
            </a:r>
            <a:endParaRPr lang="en-US" altLang="en-US"/>
          </a:p>
        </p:txBody>
      </p:sp>
      <p:sp>
        <p:nvSpPr>
          <p:cNvPr id="138244"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b="1"/>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138245"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700213"/>
            <a:ext cx="6881813" cy="504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Curves</a:t>
            </a:r>
            <a:endParaRPr lang="en-US" altLang="en-US"/>
          </a:p>
        </p:txBody>
      </p:sp>
      <p:grpSp>
        <p:nvGrpSpPr>
          <p:cNvPr id="140291" name="Group 3"/>
          <p:cNvGrpSpPr>
            <a:grpSpLocks/>
          </p:cNvGrpSpPr>
          <p:nvPr/>
        </p:nvGrpSpPr>
        <p:grpSpPr bwMode="auto">
          <a:xfrm>
            <a:off x="8394700" y="5880100"/>
            <a:ext cx="609600" cy="793750"/>
            <a:chOff x="4664" y="3664"/>
            <a:chExt cx="384" cy="500"/>
          </a:xfrm>
        </p:grpSpPr>
        <p:sp>
          <p:nvSpPr>
            <p:cNvPr id="140292" name="Line 4"/>
            <p:cNvSpPr>
              <a:spLocks noChangeShapeType="1"/>
            </p:cNvSpPr>
            <p:nvPr/>
          </p:nvSpPr>
          <p:spPr bwMode="auto">
            <a:xfrm flipV="1">
              <a:off x="4704" y="3826"/>
              <a:ext cx="0" cy="16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0293" name="Line 5"/>
            <p:cNvSpPr>
              <a:spLocks noChangeShapeType="1"/>
            </p:cNvSpPr>
            <p:nvPr/>
          </p:nvSpPr>
          <p:spPr bwMode="auto">
            <a:xfrm>
              <a:off x="4704" y="3992"/>
              <a:ext cx="192" cy="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0294" name="Text Box 6"/>
            <p:cNvSpPr txBox="1">
              <a:spLocks noChangeArrowheads="1"/>
            </p:cNvSpPr>
            <p:nvPr/>
          </p:nvSpPr>
          <p:spPr bwMode="auto">
            <a:xfrm>
              <a:off x="4952" y="4030"/>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Y</a:t>
              </a:r>
              <a:endParaRPr lang="en-GB" altLang="en-US" sz="1400" b="1">
                <a:latin typeface="Times New Roman" panose="02020603050405020304" pitchFamily="18" charset="0"/>
              </a:endParaRPr>
            </a:p>
          </p:txBody>
        </p:sp>
        <p:sp>
          <p:nvSpPr>
            <p:cNvPr id="140295" name="Text Box 7"/>
            <p:cNvSpPr txBox="1">
              <a:spLocks noChangeArrowheads="1"/>
            </p:cNvSpPr>
            <p:nvPr/>
          </p:nvSpPr>
          <p:spPr bwMode="auto">
            <a:xfrm>
              <a:off x="4664" y="36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Z</a:t>
              </a:r>
              <a:endParaRPr lang="en-GB" altLang="en-US" sz="1400" b="1">
                <a:latin typeface="Times New Roman" panose="02020603050405020304" pitchFamily="18" charset="0"/>
              </a:endParaRPr>
            </a:p>
          </p:txBody>
        </p:sp>
        <p:sp>
          <p:nvSpPr>
            <p:cNvPr id="140296" name="Line 8"/>
            <p:cNvSpPr>
              <a:spLocks noChangeShapeType="1"/>
            </p:cNvSpPr>
            <p:nvPr/>
          </p:nvSpPr>
          <p:spPr bwMode="auto">
            <a:xfrm flipV="1">
              <a:off x="4704" y="3920"/>
              <a:ext cx="160" cy="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0297" name="Text Box 9"/>
            <p:cNvSpPr txBox="1">
              <a:spLocks noChangeArrowheads="1"/>
            </p:cNvSpPr>
            <p:nvPr/>
          </p:nvSpPr>
          <p:spPr bwMode="auto">
            <a:xfrm>
              <a:off x="4912" y="3826"/>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X</a:t>
              </a:r>
              <a:endParaRPr lang="en-GB" altLang="en-US" sz="1400" b="1">
                <a:latin typeface="Times New Roman" panose="02020603050405020304" pitchFamily="18" charset="0"/>
              </a:endParaRPr>
            </a:p>
          </p:txBody>
        </p:sp>
      </p:grpSp>
      <p:sp>
        <p:nvSpPr>
          <p:cNvPr id="140298" name="Text Box 10"/>
          <p:cNvSpPr txBox="1">
            <a:spLocks noChangeArrowheads="1"/>
          </p:cNvSpPr>
          <p:nvPr/>
        </p:nvSpPr>
        <p:spPr bwMode="auto">
          <a:xfrm>
            <a:off x="4089400" y="6232525"/>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Perimeter Columns</a:t>
            </a:r>
          </a:p>
        </p:txBody>
      </p:sp>
      <p:pic>
        <p:nvPicPr>
          <p:cNvPr id="140299" name="Picture 11"/>
          <p:cNvPicPr preferRelativeResize="0">
            <a:picLocks noChangeAspect="1" noChangeArrowheads="1"/>
          </p:cNvPicPr>
          <p:nvPr/>
        </p:nvPicPr>
        <p:blipFill>
          <a:blip r:embed="rId3">
            <a:clrChange>
              <a:clrFrom>
                <a:srgbClr val="B1DEE3"/>
              </a:clrFrom>
              <a:clrTo>
                <a:srgbClr val="B1DEE3">
                  <a:alpha val="0"/>
                </a:srgbClr>
              </a:clrTo>
            </a:clrChange>
            <a:extLst>
              <a:ext uri="{28A0092B-C50C-407E-A947-70E740481C1C}">
                <a14:useLocalDpi xmlns:a14="http://schemas.microsoft.com/office/drawing/2010/main" val="0"/>
              </a:ext>
            </a:extLst>
          </a:blip>
          <a:srcRect l="10815" t="16919" r="9265" b="6656"/>
          <a:stretch>
            <a:fillRect/>
          </a:stretch>
        </p:blipFill>
        <p:spPr bwMode="auto">
          <a:xfrm>
            <a:off x="2019300" y="1287463"/>
            <a:ext cx="6924675"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301" name="Text Box 13"/>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b="1"/>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638425"/>
            <a:ext cx="56578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339"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Curves</a:t>
            </a:r>
            <a:endParaRPr lang="en-US" altLang="en-US"/>
          </a:p>
        </p:txBody>
      </p:sp>
      <p:grpSp>
        <p:nvGrpSpPr>
          <p:cNvPr id="142340" name="Group 4"/>
          <p:cNvGrpSpPr>
            <a:grpSpLocks/>
          </p:cNvGrpSpPr>
          <p:nvPr/>
        </p:nvGrpSpPr>
        <p:grpSpPr bwMode="auto">
          <a:xfrm>
            <a:off x="7329488" y="2082800"/>
            <a:ext cx="1833562" cy="947738"/>
            <a:chOff x="4489" y="1312"/>
            <a:chExt cx="1155" cy="597"/>
          </a:xfrm>
        </p:grpSpPr>
        <p:sp>
          <p:nvSpPr>
            <p:cNvPr id="142341" name="Text Box 5"/>
            <p:cNvSpPr txBox="1">
              <a:spLocks noChangeArrowheads="1"/>
            </p:cNvSpPr>
            <p:nvPr/>
          </p:nvSpPr>
          <p:spPr bwMode="auto">
            <a:xfrm>
              <a:off x="4946" y="1312"/>
              <a:ext cx="6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Preview</a:t>
              </a:r>
              <a:endParaRPr lang="en-GB" altLang="en-US" sz="1400"/>
            </a:p>
          </p:txBody>
        </p:sp>
        <p:sp>
          <p:nvSpPr>
            <p:cNvPr id="142342" name="Line 6"/>
            <p:cNvSpPr>
              <a:spLocks noChangeShapeType="1"/>
            </p:cNvSpPr>
            <p:nvPr/>
          </p:nvSpPr>
          <p:spPr bwMode="auto">
            <a:xfrm flipH="1">
              <a:off x="4850" y="1400"/>
              <a:ext cx="9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2343" name="Line 7"/>
            <p:cNvSpPr>
              <a:spLocks noChangeShapeType="1"/>
            </p:cNvSpPr>
            <p:nvPr/>
          </p:nvSpPr>
          <p:spPr bwMode="auto">
            <a:xfrm flipH="1">
              <a:off x="4489" y="1400"/>
              <a:ext cx="361"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42344" name="Group 8"/>
          <p:cNvGrpSpPr>
            <a:grpSpLocks/>
          </p:cNvGrpSpPr>
          <p:nvPr/>
        </p:nvGrpSpPr>
        <p:grpSpPr bwMode="auto">
          <a:xfrm>
            <a:off x="2071688" y="3771900"/>
            <a:ext cx="1992312" cy="1249363"/>
            <a:chOff x="1209" y="2376"/>
            <a:chExt cx="1255" cy="787"/>
          </a:xfrm>
        </p:grpSpPr>
        <p:sp>
          <p:nvSpPr>
            <p:cNvPr id="142345" name="Text Box 9"/>
            <p:cNvSpPr txBox="1">
              <a:spLocks noChangeArrowheads="1"/>
            </p:cNvSpPr>
            <p:nvPr/>
          </p:nvSpPr>
          <p:spPr bwMode="auto">
            <a:xfrm>
              <a:off x="1209" y="2990"/>
              <a:ext cx="7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Profile Shape</a:t>
              </a:r>
              <a:endParaRPr lang="en-GB" altLang="en-US" sz="1400"/>
            </a:p>
          </p:txBody>
        </p:sp>
        <p:sp>
          <p:nvSpPr>
            <p:cNvPr id="142346" name="Line 10"/>
            <p:cNvSpPr>
              <a:spLocks noChangeShapeType="1"/>
            </p:cNvSpPr>
            <p:nvPr/>
          </p:nvSpPr>
          <p:spPr bwMode="auto">
            <a:xfrm flipH="1">
              <a:off x="1872" y="307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2347" name="Line 11"/>
            <p:cNvSpPr>
              <a:spLocks noChangeShapeType="1"/>
            </p:cNvSpPr>
            <p:nvPr/>
          </p:nvSpPr>
          <p:spPr bwMode="auto">
            <a:xfrm flipV="1">
              <a:off x="1968" y="2376"/>
              <a:ext cx="496" cy="70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42348" name="Group 12"/>
          <p:cNvGrpSpPr>
            <a:grpSpLocks/>
          </p:cNvGrpSpPr>
          <p:nvPr/>
        </p:nvGrpSpPr>
        <p:grpSpPr bwMode="auto">
          <a:xfrm>
            <a:off x="1955800" y="1943100"/>
            <a:ext cx="1471613" cy="947738"/>
            <a:chOff x="1136" y="1224"/>
            <a:chExt cx="927" cy="597"/>
          </a:xfrm>
        </p:grpSpPr>
        <p:sp>
          <p:nvSpPr>
            <p:cNvPr id="142349" name="Text Box 13"/>
            <p:cNvSpPr txBox="1">
              <a:spLocks noChangeArrowheads="1"/>
            </p:cNvSpPr>
            <p:nvPr/>
          </p:nvSpPr>
          <p:spPr bwMode="auto">
            <a:xfrm>
              <a:off x="1136"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Tab</a:t>
              </a:r>
              <a:endParaRPr lang="en-GB" altLang="en-US" sz="1400"/>
            </a:p>
          </p:txBody>
        </p:sp>
        <p:sp>
          <p:nvSpPr>
            <p:cNvPr id="142350" name="Line 14"/>
            <p:cNvSpPr>
              <a:spLocks noChangeShapeType="1"/>
            </p:cNvSpPr>
            <p:nvPr/>
          </p:nvSpPr>
          <p:spPr bwMode="auto">
            <a:xfrm flipH="1">
              <a:off x="1600"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2351" name="Line 15"/>
            <p:cNvSpPr>
              <a:spLocks noChangeShapeType="1"/>
            </p:cNvSpPr>
            <p:nvPr/>
          </p:nvSpPr>
          <p:spPr bwMode="auto">
            <a:xfrm>
              <a:off x="1696" y="1312"/>
              <a:ext cx="367"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42352" name="Group 16"/>
          <p:cNvGrpSpPr>
            <a:grpSpLocks/>
          </p:cNvGrpSpPr>
          <p:nvPr/>
        </p:nvGrpSpPr>
        <p:grpSpPr bwMode="auto">
          <a:xfrm>
            <a:off x="3200400" y="4076700"/>
            <a:ext cx="1992313" cy="1249363"/>
            <a:chOff x="1209" y="2376"/>
            <a:chExt cx="1255" cy="787"/>
          </a:xfrm>
        </p:grpSpPr>
        <p:sp>
          <p:nvSpPr>
            <p:cNvPr id="142353" name="Text Box 17"/>
            <p:cNvSpPr txBox="1">
              <a:spLocks noChangeArrowheads="1"/>
            </p:cNvSpPr>
            <p:nvPr/>
          </p:nvSpPr>
          <p:spPr bwMode="auto">
            <a:xfrm>
              <a:off x="1209" y="2990"/>
              <a:ext cx="7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Select File</a:t>
              </a:r>
              <a:endParaRPr lang="en-GB" altLang="en-US" sz="1400"/>
            </a:p>
          </p:txBody>
        </p:sp>
        <p:sp>
          <p:nvSpPr>
            <p:cNvPr id="142354" name="Line 18"/>
            <p:cNvSpPr>
              <a:spLocks noChangeShapeType="1"/>
            </p:cNvSpPr>
            <p:nvPr/>
          </p:nvSpPr>
          <p:spPr bwMode="auto">
            <a:xfrm flipH="1">
              <a:off x="1872" y="307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2355" name="Line 19"/>
            <p:cNvSpPr>
              <a:spLocks noChangeShapeType="1"/>
            </p:cNvSpPr>
            <p:nvPr/>
          </p:nvSpPr>
          <p:spPr bwMode="auto">
            <a:xfrm flipV="1">
              <a:off x="1968" y="2376"/>
              <a:ext cx="496" cy="70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42356" name="Group 20"/>
          <p:cNvGrpSpPr>
            <a:grpSpLocks/>
          </p:cNvGrpSpPr>
          <p:nvPr/>
        </p:nvGrpSpPr>
        <p:grpSpPr bwMode="auto">
          <a:xfrm>
            <a:off x="5476875" y="4470400"/>
            <a:ext cx="2501900" cy="788988"/>
            <a:chOff x="3354" y="2816"/>
            <a:chExt cx="1576" cy="497"/>
          </a:xfrm>
        </p:grpSpPr>
        <p:sp>
          <p:nvSpPr>
            <p:cNvPr id="142357" name="Text Box 21"/>
            <p:cNvSpPr txBox="1">
              <a:spLocks noChangeArrowheads="1"/>
            </p:cNvSpPr>
            <p:nvPr/>
          </p:nvSpPr>
          <p:spPr bwMode="auto">
            <a:xfrm>
              <a:off x="3755" y="314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a:t>
              </a:r>
              <a:endParaRPr lang="en-GB" altLang="en-US" sz="1400"/>
            </a:p>
          </p:txBody>
        </p:sp>
        <p:sp>
          <p:nvSpPr>
            <p:cNvPr id="142358" name="Line 22"/>
            <p:cNvSpPr>
              <a:spLocks noChangeShapeType="1"/>
            </p:cNvSpPr>
            <p:nvPr/>
          </p:nvSpPr>
          <p:spPr bwMode="auto">
            <a:xfrm flipH="1">
              <a:off x="3659" y="322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2359" name="Line 23"/>
            <p:cNvSpPr>
              <a:spLocks noChangeShapeType="1"/>
            </p:cNvSpPr>
            <p:nvPr/>
          </p:nvSpPr>
          <p:spPr bwMode="auto">
            <a:xfrm flipH="1" flipV="1">
              <a:off x="3354" y="2816"/>
              <a:ext cx="305" cy="41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42361" name="Text Box 2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b="1"/>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23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23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23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423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42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Curves</a:t>
            </a:r>
            <a:endParaRPr lang="en-US" altLang="en-US"/>
          </a:p>
        </p:txBody>
      </p:sp>
      <p:sp>
        <p:nvSpPr>
          <p:cNvPr id="144388"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b="1"/>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144389"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703388"/>
            <a:ext cx="6877050"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900" y="2635250"/>
            <a:ext cx="56578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435"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Curves</a:t>
            </a:r>
            <a:endParaRPr lang="en-US" altLang="en-US"/>
          </a:p>
        </p:txBody>
      </p:sp>
      <p:grpSp>
        <p:nvGrpSpPr>
          <p:cNvPr id="146436" name="Group 4"/>
          <p:cNvGrpSpPr>
            <a:grpSpLocks/>
          </p:cNvGrpSpPr>
          <p:nvPr/>
        </p:nvGrpSpPr>
        <p:grpSpPr bwMode="auto">
          <a:xfrm>
            <a:off x="7329488" y="2082800"/>
            <a:ext cx="1833562" cy="947738"/>
            <a:chOff x="4489" y="1312"/>
            <a:chExt cx="1155" cy="597"/>
          </a:xfrm>
        </p:grpSpPr>
        <p:sp>
          <p:nvSpPr>
            <p:cNvPr id="146437" name="Text Box 5"/>
            <p:cNvSpPr txBox="1">
              <a:spLocks noChangeArrowheads="1"/>
            </p:cNvSpPr>
            <p:nvPr/>
          </p:nvSpPr>
          <p:spPr bwMode="auto">
            <a:xfrm>
              <a:off x="4946" y="1312"/>
              <a:ext cx="69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Preview</a:t>
              </a:r>
              <a:endParaRPr lang="en-GB" altLang="en-US" sz="1400"/>
            </a:p>
          </p:txBody>
        </p:sp>
        <p:sp>
          <p:nvSpPr>
            <p:cNvPr id="146438" name="Line 6"/>
            <p:cNvSpPr>
              <a:spLocks noChangeShapeType="1"/>
            </p:cNvSpPr>
            <p:nvPr/>
          </p:nvSpPr>
          <p:spPr bwMode="auto">
            <a:xfrm flipH="1">
              <a:off x="4850" y="1400"/>
              <a:ext cx="9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39" name="Line 7"/>
            <p:cNvSpPr>
              <a:spLocks noChangeShapeType="1"/>
            </p:cNvSpPr>
            <p:nvPr/>
          </p:nvSpPr>
          <p:spPr bwMode="auto">
            <a:xfrm flipH="1">
              <a:off x="4489" y="1400"/>
              <a:ext cx="361"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46440" name="Group 8"/>
          <p:cNvGrpSpPr>
            <a:grpSpLocks/>
          </p:cNvGrpSpPr>
          <p:nvPr/>
        </p:nvGrpSpPr>
        <p:grpSpPr bwMode="auto">
          <a:xfrm>
            <a:off x="2071688" y="3771900"/>
            <a:ext cx="1992312" cy="1249363"/>
            <a:chOff x="1209" y="2376"/>
            <a:chExt cx="1255" cy="787"/>
          </a:xfrm>
        </p:grpSpPr>
        <p:sp>
          <p:nvSpPr>
            <p:cNvPr id="146441" name="Text Box 9"/>
            <p:cNvSpPr txBox="1">
              <a:spLocks noChangeArrowheads="1"/>
            </p:cNvSpPr>
            <p:nvPr/>
          </p:nvSpPr>
          <p:spPr bwMode="auto">
            <a:xfrm>
              <a:off x="1209" y="2990"/>
              <a:ext cx="7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Profile Shape</a:t>
              </a:r>
              <a:endParaRPr lang="en-GB" altLang="en-US" sz="1400"/>
            </a:p>
          </p:txBody>
        </p:sp>
        <p:sp>
          <p:nvSpPr>
            <p:cNvPr id="146442" name="Line 10"/>
            <p:cNvSpPr>
              <a:spLocks noChangeShapeType="1"/>
            </p:cNvSpPr>
            <p:nvPr/>
          </p:nvSpPr>
          <p:spPr bwMode="auto">
            <a:xfrm flipH="1">
              <a:off x="1872" y="307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43" name="Line 11"/>
            <p:cNvSpPr>
              <a:spLocks noChangeShapeType="1"/>
            </p:cNvSpPr>
            <p:nvPr/>
          </p:nvSpPr>
          <p:spPr bwMode="auto">
            <a:xfrm flipV="1">
              <a:off x="1968" y="2376"/>
              <a:ext cx="496" cy="70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46444" name="Group 12"/>
          <p:cNvGrpSpPr>
            <a:grpSpLocks/>
          </p:cNvGrpSpPr>
          <p:nvPr/>
        </p:nvGrpSpPr>
        <p:grpSpPr bwMode="auto">
          <a:xfrm>
            <a:off x="1955800" y="1943100"/>
            <a:ext cx="1471613" cy="947738"/>
            <a:chOff x="1136" y="1224"/>
            <a:chExt cx="927" cy="597"/>
          </a:xfrm>
        </p:grpSpPr>
        <p:sp>
          <p:nvSpPr>
            <p:cNvPr id="146445" name="Text Box 13"/>
            <p:cNvSpPr txBox="1">
              <a:spLocks noChangeArrowheads="1"/>
            </p:cNvSpPr>
            <p:nvPr/>
          </p:nvSpPr>
          <p:spPr bwMode="auto">
            <a:xfrm>
              <a:off x="1136" y="1224"/>
              <a:ext cx="9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 Tab</a:t>
              </a:r>
              <a:endParaRPr lang="en-GB" altLang="en-US" sz="1400"/>
            </a:p>
          </p:txBody>
        </p:sp>
        <p:sp>
          <p:nvSpPr>
            <p:cNvPr id="146446" name="Line 14"/>
            <p:cNvSpPr>
              <a:spLocks noChangeShapeType="1"/>
            </p:cNvSpPr>
            <p:nvPr/>
          </p:nvSpPr>
          <p:spPr bwMode="auto">
            <a:xfrm flipH="1">
              <a:off x="1600"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47" name="Line 15"/>
            <p:cNvSpPr>
              <a:spLocks noChangeShapeType="1"/>
            </p:cNvSpPr>
            <p:nvPr/>
          </p:nvSpPr>
          <p:spPr bwMode="auto">
            <a:xfrm>
              <a:off x="1696" y="1312"/>
              <a:ext cx="367" cy="509"/>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46448" name="Group 16"/>
          <p:cNvGrpSpPr>
            <a:grpSpLocks/>
          </p:cNvGrpSpPr>
          <p:nvPr/>
        </p:nvGrpSpPr>
        <p:grpSpPr bwMode="auto">
          <a:xfrm>
            <a:off x="3200400" y="4076700"/>
            <a:ext cx="1992313" cy="1249363"/>
            <a:chOff x="1209" y="2376"/>
            <a:chExt cx="1255" cy="787"/>
          </a:xfrm>
        </p:grpSpPr>
        <p:sp>
          <p:nvSpPr>
            <p:cNvPr id="146449" name="Text Box 17"/>
            <p:cNvSpPr txBox="1">
              <a:spLocks noChangeArrowheads="1"/>
            </p:cNvSpPr>
            <p:nvPr/>
          </p:nvSpPr>
          <p:spPr bwMode="auto">
            <a:xfrm>
              <a:off x="1209" y="2990"/>
              <a:ext cx="7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Select File</a:t>
              </a:r>
              <a:endParaRPr lang="en-GB" altLang="en-US" sz="1400"/>
            </a:p>
          </p:txBody>
        </p:sp>
        <p:sp>
          <p:nvSpPr>
            <p:cNvPr id="146450" name="Line 18"/>
            <p:cNvSpPr>
              <a:spLocks noChangeShapeType="1"/>
            </p:cNvSpPr>
            <p:nvPr/>
          </p:nvSpPr>
          <p:spPr bwMode="auto">
            <a:xfrm flipH="1">
              <a:off x="1872" y="307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51" name="Line 19"/>
            <p:cNvSpPr>
              <a:spLocks noChangeShapeType="1"/>
            </p:cNvSpPr>
            <p:nvPr/>
          </p:nvSpPr>
          <p:spPr bwMode="auto">
            <a:xfrm flipV="1">
              <a:off x="1968" y="2376"/>
              <a:ext cx="496" cy="70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46452" name="Group 20"/>
          <p:cNvGrpSpPr>
            <a:grpSpLocks/>
          </p:cNvGrpSpPr>
          <p:nvPr/>
        </p:nvGrpSpPr>
        <p:grpSpPr bwMode="auto">
          <a:xfrm>
            <a:off x="5476875" y="4470400"/>
            <a:ext cx="2501900" cy="788988"/>
            <a:chOff x="3354" y="2816"/>
            <a:chExt cx="1576" cy="497"/>
          </a:xfrm>
        </p:grpSpPr>
        <p:sp>
          <p:nvSpPr>
            <p:cNvPr id="146453" name="Text Box 21"/>
            <p:cNvSpPr txBox="1">
              <a:spLocks noChangeArrowheads="1"/>
            </p:cNvSpPr>
            <p:nvPr/>
          </p:nvSpPr>
          <p:spPr bwMode="auto">
            <a:xfrm>
              <a:off x="3755" y="3140"/>
              <a:ext cx="11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Add</a:t>
              </a:r>
              <a:endParaRPr lang="en-GB" altLang="en-US" sz="1400"/>
            </a:p>
          </p:txBody>
        </p:sp>
        <p:sp>
          <p:nvSpPr>
            <p:cNvPr id="146454" name="Line 22"/>
            <p:cNvSpPr>
              <a:spLocks noChangeShapeType="1"/>
            </p:cNvSpPr>
            <p:nvPr/>
          </p:nvSpPr>
          <p:spPr bwMode="auto">
            <a:xfrm flipH="1">
              <a:off x="3659" y="322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55" name="Line 23"/>
            <p:cNvSpPr>
              <a:spLocks noChangeShapeType="1"/>
            </p:cNvSpPr>
            <p:nvPr/>
          </p:nvSpPr>
          <p:spPr bwMode="auto">
            <a:xfrm flipH="1" flipV="1">
              <a:off x="3354" y="2816"/>
              <a:ext cx="305" cy="41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46457" name="Text Box 2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b="1"/>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64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64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64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464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46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Curves</a:t>
            </a:r>
            <a:endParaRPr lang="en-US" altLang="en-US"/>
          </a:p>
        </p:txBody>
      </p:sp>
      <p:sp>
        <p:nvSpPr>
          <p:cNvPr id="148484"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b="1"/>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148485"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768475"/>
            <a:ext cx="6788150" cy="497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Patterns</a:t>
            </a:r>
            <a:endParaRPr lang="en-US" altLang="en-US"/>
          </a:p>
        </p:txBody>
      </p:sp>
      <p:pic>
        <p:nvPicPr>
          <p:cNvPr id="150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2676525"/>
            <a:ext cx="44196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533" name="Text Box 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b="1"/>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Patterns</a:t>
            </a:r>
            <a:endParaRPr lang="en-US" altLang="en-US"/>
          </a:p>
        </p:txBody>
      </p:sp>
      <p:sp>
        <p:nvSpPr>
          <p:cNvPr id="152580"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b="1"/>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152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2638425"/>
            <a:ext cx="44196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Demonstration</a:t>
            </a:r>
            <a:br>
              <a:rPr lang="en-US" altLang="en-US"/>
            </a:br>
            <a:r>
              <a:rPr lang="en-US" altLang="en-US"/>
              <a:t> </a:t>
            </a:r>
            <a:r>
              <a:rPr lang="en-US" altLang="en-US" sz="1600"/>
              <a:t>Case Study</a:t>
            </a:r>
            <a:endParaRPr lang="en-US" altLang="en-US"/>
          </a:p>
        </p:txBody>
      </p:sp>
      <p:sp>
        <p:nvSpPr>
          <p:cNvPr id="27651" name="Rectangle 3"/>
          <p:cNvSpPr>
            <a:spLocks noGrp="1" noChangeArrowheads="1"/>
          </p:cNvSpPr>
          <p:nvPr>
            <p:ph type="body" sz="half" idx="1"/>
          </p:nvPr>
        </p:nvSpPr>
        <p:spPr>
          <a:xfrm>
            <a:off x="457200" y="1600200"/>
            <a:ext cx="4041775" cy="4525963"/>
          </a:xfrm>
        </p:spPr>
        <p:txBody>
          <a:bodyPr/>
          <a:lstStyle/>
          <a:p>
            <a:r>
              <a:rPr lang="en-GB" altLang="en-US" sz="2000"/>
              <a:t>DSS Newcastle Phase 2</a:t>
            </a:r>
          </a:p>
          <a:p>
            <a:endParaRPr lang="en-GB" altLang="en-US" sz="2000"/>
          </a:p>
          <a:p>
            <a:r>
              <a:rPr lang="en-GB" altLang="en-US" sz="2000"/>
              <a:t>Four storey office building</a:t>
            </a:r>
          </a:p>
          <a:p>
            <a:endParaRPr lang="en-GB" altLang="en-US" sz="2000"/>
          </a:p>
          <a:p>
            <a:r>
              <a:rPr lang="en-GB" altLang="en-US" sz="2000"/>
              <a:t>Six similar blocks</a:t>
            </a:r>
          </a:p>
          <a:p>
            <a:endParaRPr lang="en-GB" altLang="en-US" sz="2000"/>
          </a:p>
          <a:p>
            <a:r>
              <a:rPr lang="en-GB" altLang="en-US" sz="2000"/>
              <a:t>Composite steel framed construction</a:t>
            </a:r>
          </a:p>
          <a:p>
            <a:endParaRPr lang="en-GB" altLang="en-US" sz="2000"/>
          </a:p>
          <a:p>
            <a:r>
              <a:rPr lang="en-GB" altLang="en-US" sz="2000"/>
              <a:t>60 minute fire resistance period</a:t>
            </a:r>
          </a:p>
        </p:txBody>
      </p:sp>
      <p:graphicFrame>
        <p:nvGraphicFramePr>
          <p:cNvPr id="27652" name="Object 4"/>
          <p:cNvGraphicFramePr>
            <a:graphicFrameLocks noChangeAspect="1"/>
          </p:cNvGraphicFramePr>
          <p:nvPr>
            <p:ph type="clipArt" sz="half" idx="2"/>
          </p:nvPr>
        </p:nvGraphicFramePr>
        <p:xfrm>
          <a:off x="5307013" y="1600200"/>
          <a:ext cx="2716212" cy="4525963"/>
        </p:xfrm>
        <a:graphic>
          <a:graphicData uri="http://schemas.openxmlformats.org/presentationml/2006/ole">
            <mc:AlternateContent xmlns:mc="http://schemas.openxmlformats.org/markup-compatibility/2006">
              <mc:Choice xmlns:v="urn:schemas-microsoft-com:vml" Requires="v">
                <p:oleObj spid="_x0000_s27653" name="Photo Editor Photo" r:id="rId4" imgW="2514286" imgH="3943901" progId="MSPhotoEd.3">
                  <p:embed/>
                </p:oleObj>
              </mc:Choice>
              <mc:Fallback>
                <p:oleObj name="Photo Editor Photo" r:id="rId4" imgW="2514286" imgH="3943901" progId="MSPhotoEd.3">
                  <p:embed/>
                  <p:pic>
                    <p:nvPicPr>
                      <p:cNvPr id="0" name="Object 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7013" y="1600200"/>
                        <a:ext cx="271621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Temperature Patterns</a:t>
            </a:r>
            <a:endParaRPr lang="en-US" altLang="en-US"/>
          </a:p>
        </p:txBody>
      </p:sp>
      <p:sp>
        <p:nvSpPr>
          <p:cNvPr id="154628"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b="1"/>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154629"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1801813"/>
            <a:ext cx="6740525"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Boundary Conditions</a:t>
            </a:r>
            <a:endParaRPr lang="en-US" altLang="en-US"/>
          </a:p>
        </p:txBody>
      </p:sp>
      <p:sp>
        <p:nvSpPr>
          <p:cNvPr id="156675" name="Text Box 3"/>
          <p:cNvSpPr txBox="1">
            <a:spLocks noChangeArrowheads="1"/>
          </p:cNvSpPr>
          <p:nvPr/>
        </p:nvSpPr>
        <p:spPr bwMode="auto">
          <a:xfrm>
            <a:off x="4229100" y="6453188"/>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All Free</a:t>
            </a:r>
          </a:p>
        </p:txBody>
      </p:sp>
      <p:sp>
        <p:nvSpPr>
          <p:cNvPr id="156677" name="Text Box 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b="1"/>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156678" name="Picture 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1414463"/>
            <a:ext cx="6877050"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Boundary Conditions</a:t>
            </a:r>
            <a:endParaRPr lang="en-US" altLang="en-US"/>
          </a:p>
        </p:txBody>
      </p:sp>
      <p:sp>
        <p:nvSpPr>
          <p:cNvPr id="158723" name="Text Box 3"/>
          <p:cNvSpPr txBox="1">
            <a:spLocks noChangeArrowheads="1"/>
          </p:cNvSpPr>
          <p:nvPr/>
        </p:nvSpPr>
        <p:spPr bwMode="auto">
          <a:xfrm>
            <a:off x="4229100" y="6580188"/>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Symmetry</a:t>
            </a:r>
          </a:p>
        </p:txBody>
      </p:sp>
      <p:sp>
        <p:nvSpPr>
          <p:cNvPr id="158725" name="Text Box 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b="1"/>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158726" name="Picture 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638300"/>
            <a:ext cx="6769100"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Boundary Conditions</a:t>
            </a:r>
            <a:endParaRPr lang="en-US" altLang="en-US"/>
          </a:p>
        </p:txBody>
      </p:sp>
      <p:sp>
        <p:nvSpPr>
          <p:cNvPr id="160771" name="Text Box 3"/>
          <p:cNvSpPr txBox="1">
            <a:spLocks noChangeArrowheads="1"/>
          </p:cNvSpPr>
          <p:nvPr/>
        </p:nvSpPr>
        <p:spPr bwMode="auto">
          <a:xfrm>
            <a:off x="4229100" y="6508750"/>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Column Bases - Fixed</a:t>
            </a:r>
          </a:p>
        </p:txBody>
      </p:sp>
      <p:sp>
        <p:nvSpPr>
          <p:cNvPr id="160786" name="Text Box 18"/>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b="1"/>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160787" name="Picture 1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788" y="1628775"/>
            <a:ext cx="6569075"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0790" name="Group 22"/>
          <p:cNvGrpSpPr>
            <a:grpSpLocks/>
          </p:cNvGrpSpPr>
          <p:nvPr/>
        </p:nvGrpSpPr>
        <p:grpSpPr bwMode="auto">
          <a:xfrm>
            <a:off x="2700338" y="4652963"/>
            <a:ext cx="1944687" cy="1223962"/>
            <a:chOff x="1701" y="2931"/>
            <a:chExt cx="1225" cy="771"/>
          </a:xfrm>
        </p:grpSpPr>
        <p:sp>
          <p:nvSpPr>
            <p:cNvPr id="160788" name="Oval 20"/>
            <p:cNvSpPr>
              <a:spLocks noChangeArrowheads="1"/>
            </p:cNvSpPr>
            <p:nvPr/>
          </p:nvSpPr>
          <p:spPr bwMode="auto">
            <a:xfrm>
              <a:off x="1701" y="2931"/>
              <a:ext cx="1225" cy="771"/>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60772" name="Group 4"/>
            <p:cNvGrpSpPr>
              <a:grpSpLocks/>
            </p:cNvGrpSpPr>
            <p:nvPr/>
          </p:nvGrpSpPr>
          <p:grpSpPr bwMode="auto">
            <a:xfrm>
              <a:off x="1997" y="3100"/>
              <a:ext cx="692" cy="404"/>
              <a:chOff x="18576" y="7344"/>
              <a:chExt cx="1728" cy="1012"/>
            </a:xfrm>
          </p:grpSpPr>
          <p:sp>
            <p:nvSpPr>
              <p:cNvPr id="160773" name="Line 5"/>
              <p:cNvSpPr>
                <a:spLocks noChangeShapeType="1"/>
              </p:cNvSpPr>
              <p:nvPr/>
            </p:nvSpPr>
            <p:spPr bwMode="auto">
              <a:xfrm>
                <a:off x="18576" y="8064"/>
                <a:ext cx="1728" cy="0"/>
              </a:xfrm>
              <a:prstGeom prst="line">
                <a:avLst/>
              </a:prstGeom>
              <a:noFill/>
              <a:ln w="19050">
                <a:solidFill>
                  <a:schemeClr val="tx1"/>
                </a:solidFill>
                <a:round/>
                <a:headEnd/>
                <a:tailEnd/>
              </a:ln>
            </p:spPr>
            <p:txBody>
              <a:bodyPr/>
              <a:lstStyle/>
              <a:p>
                <a:endParaRPr lang="en-GB"/>
              </a:p>
            </p:txBody>
          </p:sp>
          <p:sp>
            <p:nvSpPr>
              <p:cNvPr id="160774" name="Line 6"/>
              <p:cNvSpPr>
                <a:spLocks noChangeShapeType="1"/>
              </p:cNvSpPr>
              <p:nvPr/>
            </p:nvSpPr>
            <p:spPr bwMode="auto">
              <a:xfrm flipH="1">
                <a:off x="18720" y="8064"/>
                <a:ext cx="288" cy="288"/>
              </a:xfrm>
              <a:prstGeom prst="line">
                <a:avLst/>
              </a:prstGeom>
              <a:noFill/>
              <a:ln w="9525">
                <a:solidFill>
                  <a:schemeClr val="tx1"/>
                </a:solidFill>
                <a:round/>
                <a:headEnd/>
                <a:tailEnd/>
              </a:ln>
            </p:spPr>
            <p:txBody>
              <a:bodyPr/>
              <a:lstStyle/>
              <a:p>
                <a:endParaRPr lang="en-GB"/>
              </a:p>
            </p:txBody>
          </p:sp>
          <p:sp>
            <p:nvSpPr>
              <p:cNvPr id="160775" name="Line 7"/>
              <p:cNvSpPr>
                <a:spLocks noChangeShapeType="1"/>
              </p:cNvSpPr>
              <p:nvPr/>
            </p:nvSpPr>
            <p:spPr bwMode="auto">
              <a:xfrm flipH="1">
                <a:off x="18860" y="8068"/>
                <a:ext cx="288" cy="288"/>
              </a:xfrm>
              <a:prstGeom prst="line">
                <a:avLst/>
              </a:prstGeom>
              <a:noFill/>
              <a:ln w="9525">
                <a:solidFill>
                  <a:schemeClr val="tx1"/>
                </a:solidFill>
                <a:round/>
                <a:headEnd/>
                <a:tailEnd/>
              </a:ln>
            </p:spPr>
            <p:txBody>
              <a:bodyPr/>
              <a:lstStyle/>
              <a:p>
                <a:endParaRPr lang="en-GB"/>
              </a:p>
            </p:txBody>
          </p:sp>
          <p:sp>
            <p:nvSpPr>
              <p:cNvPr id="160776" name="Line 8"/>
              <p:cNvSpPr>
                <a:spLocks noChangeShapeType="1"/>
              </p:cNvSpPr>
              <p:nvPr/>
            </p:nvSpPr>
            <p:spPr bwMode="auto">
              <a:xfrm flipH="1">
                <a:off x="19010" y="8064"/>
                <a:ext cx="288" cy="288"/>
              </a:xfrm>
              <a:prstGeom prst="line">
                <a:avLst/>
              </a:prstGeom>
              <a:noFill/>
              <a:ln w="9525">
                <a:solidFill>
                  <a:schemeClr val="tx1"/>
                </a:solidFill>
                <a:round/>
                <a:headEnd/>
                <a:tailEnd/>
              </a:ln>
            </p:spPr>
            <p:txBody>
              <a:bodyPr/>
              <a:lstStyle/>
              <a:p>
                <a:endParaRPr lang="en-GB"/>
              </a:p>
            </p:txBody>
          </p:sp>
          <p:sp>
            <p:nvSpPr>
              <p:cNvPr id="160777" name="Line 9"/>
              <p:cNvSpPr>
                <a:spLocks noChangeShapeType="1"/>
              </p:cNvSpPr>
              <p:nvPr/>
            </p:nvSpPr>
            <p:spPr bwMode="auto">
              <a:xfrm flipH="1">
                <a:off x="19150" y="8064"/>
                <a:ext cx="288" cy="288"/>
              </a:xfrm>
              <a:prstGeom prst="line">
                <a:avLst/>
              </a:prstGeom>
              <a:noFill/>
              <a:ln w="9525">
                <a:solidFill>
                  <a:schemeClr val="tx1"/>
                </a:solidFill>
                <a:round/>
                <a:headEnd/>
                <a:tailEnd/>
              </a:ln>
            </p:spPr>
            <p:txBody>
              <a:bodyPr/>
              <a:lstStyle/>
              <a:p>
                <a:endParaRPr lang="en-GB"/>
              </a:p>
            </p:txBody>
          </p:sp>
          <p:sp>
            <p:nvSpPr>
              <p:cNvPr id="160778" name="Line 10"/>
              <p:cNvSpPr>
                <a:spLocks noChangeShapeType="1"/>
              </p:cNvSpPr>
              <p:nvPr/>
            </p:nvSpPr>
            <p:spPr bwMode="auto">
              <a:xfrm flipH="1">
                <a:off x="19300" y="8064"/>
                <a:ext cx="288" cy="288"/>
              </a:xfrm>
              <a:prstGeom prst="line">
                <a:avLst/>
              </a:prstGeom>
              <a:noFill/>
              <a:ln w="9525">
                <a:solidFill>
                  <a:schemeClr val="tx1"/>
                </a:solidFill>
                <a:round/>
                <a:headEnd/>
                <a:tailEnd/>
              </a:ln>
            </p:spPr>
            <p:txBody>
              <a:bodyPr/>
              <a:lstStyle/>
              <a:p>
                <a:endParaRPr lang="en-GB"/>
              </a:p>
            </p:txBody>
          </p:sp>
          <p:sp>
            <p:nvSpPr>
              <p:cNvPr id="160779" name="Line 11"/>
              <p:cNvSpPr>
                <a:spLocks noChangeShapeType="1"/>
              </p:cNvSpPr>
              <p:nvPr/>
            </p:nvSpPr>
            <p:spPr bwMode="auto">
              <a:xfrm flipH="1">
                <a:off x="19460" y="8064"/>
                <a:ext cx="288" cy="288"/>
              </a:xfrm>
              <a:prstGeom prst="line">
                <a:avLst/>
              </a:prstGeom>
              <a:noFill/>
              <a:ln w="9525">
                <a:solidFill>
                  <a:schemeClr val="tx1"/>
                </a:solidFill>
                <a:round/>
                <a:headEnd/>
                <a:tailEnd/>
              </a:ln>
            </p:spPr>
            <p:txBody>
              <a:bodyPr/>
              <a:lstStyle/>
              <a:p>
                <a:endParaRPr lang="en-GB"/>
              </a:p>
            </p:txBody>
          </p:sp>
          <p:sp>
            <p:nvSpPr>
              <p:cNvPr id="160780" name="Line 12"/>
              <p:cNvSpPr>
                <a:spLocks noChangeShapeType="1"/>
              </p:cNvSpPr>
              <p:nvPr/>
            </p:nvSpPr>
            <p:spPr bwMode="auto">
              <a:xfrm flipH="1">
                <a:off x="19610" y="8064"/>
                <a:ext cx="288" cy="288"/>
              </a:xfrm>
              <a:prstGeom prst="line">
                <a:avLst/>
              </a:prstGeom>
              <a:noFill/>
              <a:ln w="9525">
                <a:solidFill>
                  <a:schemeClr val="tx1"/>
                </a:solidFill>
                <a:round/>
                <a:headEnd/>
                <a:tailEnd/>
              </a:ln>
            </p:spPr>
            <p:txBody>
              <a:bodyPr/>
              <a:lstStyle/>
              <a:p>
                <a:endParaRPr lang="en-GB"/>
              </a:p>
            </p:txBody>
          </p:sp>
          <p:sp>
            <p:nvSpPr>
              <p:cNvPr id="160781" name="Line 13"/>
              <p:cNvSpPr>
                <a:spLocks noChangeShapeType="1"/>
              </p:cNvSpPr>
              <p:nvPr/>
            </p:nvSpPr>
            <p:spPr bwMode="auto">
              <a:xfrm flipH="1">
                <a:off x="18584" y="8058"/>
                <a:ext cx="288" cy="288"/>
              </a:xfrm>
              <a:prstGeom prst="line">
                <a:avLst/>
              </a:prstGeom>
              <a:noFill/>
              <a:ln w="9525">
                <a:solidFill>
                  <a:schemeClr val="tx1"/>
                </a:solidFill>
                <a:round/>
                <a:headEnd/>
                <a:tailEnd/>
              </a:ln>
            </p:spPr>
            <p:txBody>
              <a:bodyPr/>
              <a:lstStyle/>
              <a:p>
                <a:endParaRPr lang="en-GB"/>
              </a:p>
            </p:txBody>
          </p:sp>
          <p:sp>
            <p:nvSpPr>
              <p:cNvPr id="160782" name="Line 14"/>
              <p:cNvSpPr>
                <a:spLocks noChangeShapeType="1"/>
              </p:cNvSpPr>
              <p:nvPr/>
            </p:nvSpPr>
            <p:spPr bwMode="auto">
              <a:xfrm flipH="1">
                <a:off x="19760" y="8058"/>
                <a:ext cx="288" cy="288"/>
              </a:xfrm>
              <a:prstGeom prst="line">
                <a:avLst/>
              </a:prstGeom>
              <a:noFill/>
              <a:ln w="9525">
                <a:solidFill>
                  <a:schemeClr val="tx1"/>
                </a:solidFill>
                <a:round/>
                <a:headEnd/>
                <a:tailEnd/>
              </a:ln>
            </p:spPr>
            <p:txBody>
              <a:bodyPr/>
              <a:lstStyle/>
              <a:p>
                <a:endParaRPr lang="en-GB"/>
              </a:p>
            </p:txBody>
          </p:sp>
          <p:sp>
            <p:nvSpPr>
              <p:cNvPr id="160783" name="Line 15"/>
              <p:cNvSpPr>
                <a:spLocks noChangeShapeType="1"/>
              </p:cNvSpPr>
              <p:nvPr/>
            </p:nvSpPr>
            <p:spPr bwMode="auto">
              <a:xfrm flipH="1">
                <a:off x="19890" y="8064"/>
                <a:ext cx="288" cy="288"/>
              </a:xfrm>
              <a:prstGeom prst="line">
                <a:avLst/>
              </a:prstGeom>
              <a:noFill/>
              <a:ln w="9525">
                <a:solidFill>
                  <a:schemeClr val="tx1"/>
                </a:solidFill>
                <a:round/>
                <a:headEnd/>
                <a:tailEnd/>
              </a:ln>
            </p:spPr>
            <p:txBody>
              <a:bodyPr/>
              <a:lstStyle/>
              <a:p>
                <a:endParaRPr lang="en-GB"/>
              </a:p>
            </p:txBody>
          </p:sp>
          <p:sp>
            <p:nvSpPr>
              <p:cNvPr id="160784" name="Line 16"/>
              <p:cNvSpPr>
                <a:spLocks noChangeShapeType="1"/>
              </p:cNvSpPr>
              <p:nvPr/>
            </p:nvSpPr>
            <p:spPr bwMode="auto">
              <a:xfrm>
                <a:off x="19440" y="7344"/>
                <a:ext cx="0" cy="720"/>
              </a:xfrm>
              <a:prstGeom prst="line">
                <a:avLst/>
              </a:prstGeom>
              <a:noFill/>
              <a:ln w="19050">
                <a:solidFill>
                  <a:schemeClr val="tx1"/>
                </a:solidFill>
                <a:round/>
                <a:headEnd/>
                <a:tailEnd/>
              </a:ln>
            </p:spPr>
            <p:txBody>
              <a:bodyPr/>
              <a:lstStyle/>
              <a:p>
                <a:endParaRPr lang="en-GB"/>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0790"/>
                                        </p:tgtEl>
                                        <p:attrNameLst>
                                          <p:attrName>style.visibility</p:attrName>
                                        </p:attrNameLst>
                                      </p:cBhvr>
                                      <p:to>
                                        <p:strVal val="visible"/>
                                      </p:to>
                                    </p:set>
                                    <p:animEffect transition="in" filter="box(out)">
                                      <p:cBhvr>
                                        <p:cTn id="7" dur="500"/>
                                        <p:tgtEl>
                                          <p:spTgt spid="160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Boundary Conditions</a:t>
            </a:r>
            <a:endParaRPr lang="en-US" altLang="en-US"/>
          </a:p>
        </p:txBody>
      </p:sp>
      <p:sp>
        <p:nvSpPr>
          <p:cNvPr id="162819" name="Text Box 3"/>
          <p:cNvSpPr txBox="1">
            <a:spLocks noChangeArrowheads="1"/>
          </p:cNvSpPr>
          <p:nvPr/>
        </p:nvSpPr>
        <p:spPr bwMode="auto">
          <a:xfrm>
            <a:off x="4229100" y="6437313"/>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1400"/>
              <a:t>Column Heads - Pinned</a:t>
            </a:r>
          </a:p>
        </p:txBody>
      </p:sp>
      <p:sp>
        <p:nvSpPr>
          <p:cNvPr id="162834" name="Text Box 18"/>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b="1"/>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162835" name="Picture 1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700" y="1455738"/>
            <a:ext cx="6724650" cy="492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2838" name="Group 22"/>
          <p:cNvGrpSpPr>
            <a:grpSpLocks/>
          </p:cNvGrpSpPr>
          <p:nvPr/>
        </p:nvGrpSpPr>
        <p:grpSpPr bwMode="auto">
          <a:xfrm>
            <a:off x="2986088" y="2276475"/>
            <a:ext cx="1081087" cy="1439863"/>
            <a:chOff x="1881" y="1434"/>
            <a:chExt cx="681" cy="907"/>
          </a:xfrm>
        </p:grpSpPr>
        <p:sp>
          <p:nvSpPr>
            <p:cNvPr id="162836" name="Oval 20"/>
            <p:cNvSpPr>
              <a:spLocks noChangeArrowheads="1"/>
            </p:cNvSpPr>
            <p:nvPr/>
          </p:nvSpPr>
          <p:spPr bwMode="auto">
            <a:xfrm>
              <a:off x="1881" y="1434"/>
              <a:ext cx="681" cy="907"/>
            </a:xfrm>
            <a:prstGeom prst="ellipse">
              <a:avLst/>
            </a:prstGeom>
            <a:gradFill rotWithShape="1">
              <a:gsLst>
                <a:gs pos="0">
                  <a:schemeClr val="bg1"/>
                </a:gs>
                <a:gs pos="100000">
                  <a:schemeClr val="tx1">
                    <a:alpha val="0"/>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62820" name="Group 4"/>
            <p:cNvGrpSpPr>
              <a:grpSpLocks/>
            </p:cNvGrpSpPr>
            <p:nvPr/>
          </p:nvGrpSpPr>
          <p:grpSpPr bwMode="auto">
            <a:xfrm>
              <a:off x="2109" y="1671"/>
              <a:ext cx="268" cy="489"/>
              <a:chOff x="20076" y="14688"/>
              <a:chExt cx="670" cy="1222"/>
            </a:xfrm>
          </p:grpSpPr>
          <p:sp>
            <p:nvSpPr>
              <p:cNvPr id="162821" name="Line 5"/>
              <p:cNvSpPr>
                <a:spLocks noChangeShapeType="1"/>
              </p:cNvSpPr>
              <p:nvPr/>
            </p:nvSpPr>
            <p:spPr bwMode="auto">
              <a:xfrm>
                <a:off x="20592" y="14688"/>
                <a:ext cx="0" cy="1008"/>
              </a:xfrm>
              <a:prstGeom prst="line">
                <a:avLst/>
              </a:prstGeom>
              <a:noFill/>
              <a:ln w="19050">
                <a:solidFill>
                  <a:schemeClr val="tx1"/>
                </a:solidFill>
                <a:round/>
                <a:headEnd/>
                <a:tailEnd/>
              </a:ln>
            </p:spPr>
            <p:txBody>
              <a:bodyPr/>
              <a:lstStyle/>
              <a:p>
                <a:endParaRPr lang="en-GB"/>
              </a:p>
            </p:txBody>
          </p:sp>
          <p:sp>
            <p:nvSpPr>
              <p:cNvPr id="162822" name="Line 6"/>
              <p:cNvSpPr>
                <a:spLocks noChangeShapeType="1"/>
              </p:cNvSpPr>
              <p:nvPr/>
            </p:nvSpPr>
            <p:spPr bwMode="auto">
              <a:xfrm flipH="1">
                <a:off x="20592" y="14688"/>
                <a:ext cx="144" cy="288"/>
              </a:xfrm>
              <a:prstGeom prst="line">
                <a:avLst/>
              </a:prstGeom>
              <a:noFill/>
              <a:ln w="19050">
                <a:solidFill>
                  <a:schemeClr val="tx1"/>
                </a:solidFill>
                <a:round/>
                <a:headEnd/>
                <a:tailEnd/>
              </a:ln>
            </p:spPr>
            <p:txBody>
              <a:bodyPr/>
              <a:lstStyle/>
              <a:p>
                <a:endParaRPr lang="en-GB"/>
              </a:p>
            </p:txBody>
          </p:sp>
          <p:sp>
            <p:nvSpPr>
              <p:cNvPr id="162823" name="Line 7"/>
              <p:cNvSpPr>
                <a:spLocks noChangeShapeType="1"/>
              </p:cNvSpPr>
              <p:nvPr/>
            </p:nvSpPr>
            <p:spPr bwMode="auto">
              <a:xfrm flipH="1">
                <a:off x="20602" y="14836"/>
                <a:ext cx="144" cy="288"/>
              </a:xfrm>
              <a:prstGeom prst="line">
                <a:avLst/>
              </a:prstGeom>
              <a:noFill/>
              <a:ln w="19050">
                <a:solidFill>
                  <a:schemeClr val="tx1"/>
                </a:solidFill>
                <a:round/>
                <a:headEnd/>
                <a:tailEnd/>
              </a:ln>
            </p:spPr>
            <p:txBody>
              <a:bodyPr/>
              <a:lstStyle/>
              <a:p>
                <a:endParaRPr lang="en-GB"/>
              </a:p>
            </p:txBody>
          </p:sp>
          <p:sp>
            <p:nvSpPr>
              <p:cNvPr id="162824" name="Line 8"/>
              <p:cNvSpPr>
                <a:spLocks noChangeShapeType="1"/>
              </p:cNvSpPr>
              <p:nvPr/>
            </p:nvSpPr>
            <p:spPr bwMode="auto">
              <a:xfrm flipH="1">
                <a:off x="20602" y="14998"/>
                <a:ext cx="144" cy="288"/>
              </a:xfrm>
              <a:prstGeom prst="line">
                <a:avLst/>
              </a:prstGeom>
              <a:noFill/>
              <a:ln w="19050">
                <a:solidFill>
                  <a:schemeClr val="tx1"/>
                </a:solidFill>
                <a:round/>
                <a:headEnd/>
                <a:tailEnd/>
              </a:ln>
            </p:spPr>
            <p:txBody>
              <a:bodyPr/>
              <a:lstStyle/>
              <a:p>
                <a:endParaRPr lang="en-GB"/>
              </a:p>
            </p:txBody>
          </p:sp>
          <p:sp>
            <p:nvSpPr>
              <p:cNvPr id="162825" name="Line 9"/>
              <p:cNvSpPr>
                <a:spLocks noChangeShapeType="1"/>
              </p:cNvSpPr>
              <p:nvPr/>
            </p:nvSpPr>
            <p:spPr bwMode="auto">
              <a:xfrm flipH="1">
                <a:off x="20592" y="15178"/>
                <a:ext cx="144" cy="288"/>
              </a:xfrm>
              <a:prstGeom prst="line">
                <a:avLst/>
              </a:prstGeom>
              <a:noFill/>
              <a:ln w="19050">
                <a:solidFill>
                  <a:schemeClr val="tx1"/>
                </a:solidFill>
                <a:round/>
                <a:headEnd/>
                <a:tailEnd/>
              </a:ln>
            </p:spPr>
            <p:txBody>
              <a:bodyPr/>
              <a:lstStyle/>
              <a:p>
                <a:endParaRPr lang="en-GB"/>
              </a:p>
            </p:txBody>
          </p:sp>
          <p:sp>
            <p:nvSpPr>
              <p:cNvPr id="162826" name="Line 10"/>
              <p:cNvSpPr>
                <a:spLocks noChangeShapeType="1"/>
              </p:cNvSpPr>
              <p:nvPr/>
            </p:nvSpPr>
            <p:spPr bwMode="auto">
              <a:xfrm flipH="1">
                <a:off x="20602" y="15332"/>
                <a:ext cx="144" cy="288"/>
              </a:xfrm>
              <a:prstGeom prst="line">
                <a:avLst/>
              </a:prstGeom>
              <a:noFill/>
              <a:ln w="19050">
                <a:solidFill>
                  <a:schemeClr val="tx1"/>
                </a:solidFill>
                <a:round/>
                <a:headEnd/>
                <a:tailEnd/>
              </a:ln>
            </p:spPr>
            <p:txBody>
              <a:bodyPr/>
              <a:lstStyle/>
              <a:p>
                <a:endParaRPr lang="en-GB"/>
              </a:p>
            </p:txBody>
          </p:sp>
          <p:sp>
            <p:nvSpPr>
              <p:cNvPr id="162827" name="AutoShape 11"/>
              <p:cNvSpPr>
                <a:spLocks noChangeArrowheads="1"/>
              </p:cNvSpPr>
              <p:nvPr/>
            </p:nvSpPr>
            <p:spPr bwMode="auto">
              <a:xfrm>
                <a:off x="20448" y="14960"/>
                <a:ext cx="144" cy="144"/>
              </a:xfrm>
              <a:prstGeom prst="flowChartConnector">
                <a:avLst/>
              </a:prstGeom>
              <a:gradFill rotWithShape="1">
                <a:gsLst>
                  <a:gs pos="0">
                    <a:schemeClr val="bg1"/>
                  </a:gs>
                  <a:gs pos="100000">
                    <a:schemeClr val="tx1">
                      <a:alpha val="0"/>
                    </a:schemeClr>
                  </a:gs>
                </a:gsLst>
                <a:path path="shape">
                  <a:fillToRect l="50000" t="50000" r="50000" b="50000"/>
                </a:path>
              </a:gradFill>
              <a:ln w="19050">
                <a:solidFill>
                  <a:schemeClr val="tx1"/>
                </a:solidFill>
                <a:round/>
                <a:headEnd/>
                <a:tailEnd/>
              </a:ln>
            </p:spPr>
            <p:txBody>
              <a:bodyPr/>
              <a:lstStyle/>
              <a:p>
                <a:endParaRPr lang="en-GB"/>
              </a:p>
            </p:txBody>
          </p:sp>
          <p:sp>
            <p:nvSpPr>
              <p:cNvPr id="162828" name="AutoShape 12"/>
              <p:cNvSpPr>
                <a:spLocks noChangeArrowheads="1"/>
              </p:cNvSpPr>
              <p:nvPr/>
            </p:nvSpPr>
            <p:spPr bwMode="auto">
              <a:xfrm>
                <a:off x="20448" y="15100"/>
                <a:ext cx="144" cy="144"/>
              </a:xfrm>
              <a:prstGeom prst="flowChartConnector">
                <a:avLst/>
              </a:prstGeom>
              <a:gradFill rotWithShape="1">
                <a:gsLst>
                  <a:gs pos="0">
                    <a:schemeClr val="bg1"/>
                  </a:gs>
                  <a:gs pos="100000">
                    <a:schemeClr val="tx1">
                      <a:alpha val="0"/>
                    </a:schemeClr>
                  </a:gs>
                </a:gsLst>
                <a:path path="shape">
                  <a:fillToRect l="50000" t="50000" r="50000" b="50000"/>
                </a:path>
              </a:gradFill>
              <a:ln w="19050">
                <a:solidFill>
                  <a:schemeClr val="tx1"/>
                </a:solidFill>
                <a:round/>
                <a:headEnd/>
                <a:tailEnd/>
              </a:ln>
            </p:spPr>
            <p:txBody>
              <a:bodyPr/>
              <a:lstStyle/>
              <a:p>
                <a:endParaRPr lang="en-GB"/>
              </a:p>
            </p:txBody>
          </p:sp>
          <p:sp>
            <p:nvSpPr>
              <p:cNvPr id="162829" name="AutoShape 13"/>
              <p:cNvSpPr>
                <a:spLocks noChangeArrowheads="1"/>
              </p:cNvSpPr>
              <p:nvPr/>
            </p:nvSpPr>
            <p:spPr bwMode="auto">
              <a:xfrm>
                <a:off x="20448" y="15240"/>
                <a:ext cx="144" cy="144"/>
              </a:xfrm>
              <a:prstGeom prst="flowChartConnector">
                <a:avLst/>
              </a:prstGeom>
              <a:gradFill rotWithShape="1">
                <a:gsLst>
                  <a:gs pos="0">
                    <a:schemeClr val="bg1"/>
                  </a:gs>
                  <a:gs pos="100000">
                    <a:schemeClr val="tx1">
                      <a:alpha val="0"/>
                    </a:schemeClr>
                  </a:gs>
                </a:gsLst>
                <a:path path="shape">
                  <a:fillToRect l="50000" t="50000" r="50000" b="50000"/>
                </a:path>
              </a:gradFill>
              <a:ln w="19050">
                <a:solidFill>
                  <a:schemeClr val="tx1"/>
                </a:solidFill>
                <a:round/>
                <a:headEnd/>
                <a:tailEnd/>
              </a:ln>
            </p:spPr>
            <p:txBody>
              <a:bodyPr/>
              <a:lstStyle/>
              <a:p>
                <a:endParaRPr lang="en-GB"/>
              </a:p>
            </p:txBody>
          </p:sp>
          <p:sp>
            <p:nvSpPr>
              <p:cNvPr id="162830" name="AutoShape 14"/>
              <p:cNvSpPr>
                <a:spLocks noChangeArrowheads="1"/>
              </p:cNvSpPr>
              <p:nvPr/>
            </p:nvSpPr>
            <p:spPr bwMode="auto">
              <a:xfrm rot="-5400000">
                <a:off x="20078" y="15036"/>
                <a:ext cx="432" cy="288"/>
              </a:xfrm>
              <a:prstGeom prst="triangle">
                <a:avLst>
                  <a:gd name="adj" fmla="val 50000"/>
                </a:avLst>
              </a:prstGeom>
              <a:gradFill rotWithShape="1">
                <a:gsLst>
                  <a:gs pos="0">
                    <a:schemeClr val="bg1"/>
                  </a:gs>
                  <a:gs pos="100000">
                    <a:schemeClr val="tx1">
                      <a:alpha val="0"/>
                    </a:schemeClr>
                  </a:gs>
                </a:gsLst>
                <a:path path="shape">
                  <a:fillToRect l="50000" t="50000" r="50000" b="50000"/>
                </a:path>
              </a:gradFill>
              <a:ln w="19050">
                <a:solidFill>
                  <a:schemeClr val="tx1"/>
                </a:solidFill>
                <a:miter lim="800000"/>
                <a:headEnd/>
                <a:tailEnd/>
              </a:ln>
            </p:spPr>
            <p:txBody>
              <a:bodyPr/>
              <a:lstStyle/>
              <a:p>
                <a:endParaRPr lang="en-GB"/>
              </a:p>
            </p:txBody>
          </p:sp>
          <p:sp>
            <p:nvSpPr>
              <p:cNvPr id="162831" name="AutoShape 15"/>
              <p:cNvSpPr>
                <a:spLocks noChangeArrowheads="1"/>
              </p:cNvSpPr>
              <p:nvPr/>
            </p:nvSpPr>
            <p:spPr bwMode="auto">
              <a:xfrm>
                <a:off x="20076" y="15110"/>
                <a:ext cx="144" cy="144"/>
              </a:xfrm>
              <a:prstGeom prst="flowChartConnector">
                <a:avLst/>
              </a:prstGeom>
              <a:gradFill rotWithShape="1">
                <a:gsLst>
                  <a:gs pos="0">
                    <a:schemeClr val="bg1"/>
                  </a:gs>
                  <a:gs pos="100000">
                    <a:schemeClr val="tx1">
                      <a:alpha val="0"/>
                    </a:schemeClr>
                  </a:gs>
                </a:gsLst>
                <a:path path="shape">
                  <a:fillToRect l="50000" t="50000" r="50000" b="50000"/>
                </a:path>
              </a:gradFill>
              <a:ln w="19050">
                <a:solidFill>
                  <a:schemeClr val="tx1"/>
                </a:solidFill>
                <a:round/>
                <a:headEnd/>
                <a:tailEnd/>
              </a:ln>
            </p:spPr>
            <p:txBody>
              <a:bodyPr/>
              <a:lstStyle/>
              <a:p>
                <a:endParaRPr lang="en-GB"/>
              </a:p>
            </p:txBody>
          </p:sp>
          <p:sp>
            <p:nvSpPr>
              <p:cNvPr id="162832" name="Line 16"/>
              <p:cNvSpPr>
                <a:spLocks noChangeShapeType="1"/>
              </p:cNvSpPr>
              <p:nvPr/>
            </p:nvSpPr>
            <p:spPr bwMode="auto">
              <a:xfrm>
                <a:off x="20076" y="15190"/>
                <a:ext cx="0" cy="720"/>
              </a:xfrm>
              <a:prstGeom prst="line">
                <a:avLst/>
              </a:prstGeom>
              <a:noFill/>
              <a:ln w="19050">
                <a:solidFill>
                  <a:schemeClr val="tx1"/>
                </a:solidFill>
                <a:round/>
                <a:headEnd/>
                <a:tailEnd/>
              </a:ln>
            </p:spPr>
            <p:txBody>
              <a:bodyPr/>
              <a:lstStyle/>
              <a:p>
                <a:endParaRPr lang="en-GB"/>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2838"/>
                                        </p:tgtEl>
                                        <p:attrNameLst>
                                          <p:attrName>style.visibility</p:attrName>
                                        </p:attrNameLst>
                                      </p:cBhvr>
                                      <p:to>
                                        <p:strVal val="visible"/>
                                      </p:to>
                                    </p:set>
                                    <p:animEffect transition="in" filter="box(out)">
                                      <p:cBhvr>
                                        <p:cTn id="7" dur="500"/>
                                        <p:tgtEl>
                                          <p:spTgt spid="162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Loading</a:t>
            </a:r>
            <a:endParaRPr lang="en-US" altLang="en-US"/>
          </a:p>
        </p:txBody>
      </p:sp>
      <p:sp>
        <p:nvSpPr>
          <p:cNvPr id="164868"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b="1"/>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164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1911350"/>
            <a:ext cx="4254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Loading</a:t>
            </a:r>
            <a:endParaRPr lang="en-US" altLang="en-US"/>
          </a:p>
        </p:txBody>
      </p:sp>
      <p:sp>
        <p:nvSpPr>
          <p:cNvPr id="166916"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b="1"/>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166917"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1701800"/>
            <a:ext cx="6881813" cy="504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8962" name="Picture 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1700213"/>
            <a:ext cx="6877050"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963" name="Rectangle 3"/>
          <p:cNvSpPr>
            <a:spLocks noGrp="1" noChangeArrowheads="1"/>
          </p:cNvSpPr>
          <p:nvPr>
            <p:ph type="title"/>
          </p:nvPr>
        </p:nvSpPr>
        <p:spPr/>
        <p:txBody>
          <a:bodyPr/>
          <a:lstStyle/>
          <a:p>
            <a:r>
              <a:rPr lang="en-US" altLang="en-US"/>
              <a:t>Properties Menu</a:t>
            </a:r>
            <a:br>
              <a:rPr lang="en-US" altLang="en-US"/>
            </a:br>
            <a:r>
              <a:rPr lang="en-US" altLang="en-US"/>
              <a:t> </a:t>
            </a:r>
            <a:r>
              <a:rPr lang="en-US" altLang="en-US" sz="1600"/>
              <a:t>Loading</a:t>
            </a:r>
            <a:endParaRPr lang="en-US" altLang="en-US"/>
          </a:p>
        </p:txBody>
      </p:sp>
      <p:sp>
        <p:nvSpPr>
          <p:cNvPr id="168965" name="Text Box 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b="1"/>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ltLang="en-US"/>
              <a:t>Analysis Menu</a:t>
            </a:r>
            <a:br>
              <a:rPr lang="en-US" altLang="en-US"/>
            </a:br>
            <a:r>
              <a:rPr lang="en-US" altLang="en-US"/>
              <a:t> </a:t>
            </a:r>
            <a:r>
              <a:rPr lang="en-US" altLang="en-US" sz="1600"/>
              <a:t>Output Specification</a:t>
            </a:r>
            <a:endParaRPr lang="en-US" altLang="en-US"/>
          </a:p>
        </p:txBody>
      </p:sp>
      <p:sp>
        <p:nvSpPr>
          <p:cNvPr id="171012"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b="1"/>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171013"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1703388"/>
            <a:ext cx="6877050"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ltLang="en-US"/>
              <a:t>Analysis Menu </a:t>
            </a:r>
            <a:br>
              <a:rPr lang="en-US" altLang="en-US"/>
            </a:br>
            <a:r>
              <a:rPr lang="en-US" altLang="en-US"/>
              <a:t> </a:t>
            </a:r>
            <a:r>
              <a:rPr lang="en-US" altLang="en-US" sz="1600"/>
              <a:t>Output Specification</a:t>
            </a:r>
          </a:p>
        </p:txBody>
      </p:sp>
      <p:pic>
        <p:nvPicPr>
          <p:cNvPr id="173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71713"/>
            <a:ext cx="4216400"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3061" name="Text Box 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b="1"/>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Building Dimensions</a:t>
            </a:r>
            <a:br>
              <a:rPr lang="en-US" altLang="en-US"/>
            </a:br>
            <a:r>
              <a:rPr lang="en-US" altLang="en-US"/>
              <a:t> </a:t>
            </a:r>
            <a:r>
              <a:rPr lang="en-US" altLang="en-US" sz="1600"/>
              <a:t>Define Model</a:t>
            </a:r>
            <a:endParaRPr lang="en-US" altLang="en-US"/>
          </a:p>
        </p:txBody>
      </p:sp>
      <p:sp>
        <p:nvSpPr>
          <p:cNvPr id="29699" name="Text Box 3"/>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b="1"/>
              <a:t>1. Define Model</a:t>
            </a:r>
          </a:p>
          <a:p>
            <a:pPr eaLnBrk="0" hangingPunct="0">
              <a:spcBef>
                <a:spcPct val="50000"/>
              </a:spcBef>
            </a:pPr>
            <a:r>
              <a:rPr lang="en-GB" altLang="en-US" sz="1200"/>
              <a:t>2. Define Protection</a:t>
            </a:r>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pic>
        <p:nvPicPr>
          <p:cNvPr id="29700" name="Picture 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2598738"/>
            <a:ext cx="7050088"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1" name="Group 5"/>
          <p:cNvGrpSpPr>
            <a:grpSpLocks/>
          </p:cNvGrpSpPr>
          <p:nvPr/>
        </p:nvGrpSpPr>
        <p:grpSpPr bwMode="auto">
          <a:xfrm>
            <a:off x="2501900" y="1943100"/>
            <a:ext cx="4419600" cy="2057400"/>
            <a:chOff x="1576" y="1224"/>
            <a:chExt cx="2784" cy="1296"/>
          </a:xfrm>
        </p:grpSpPr>
        <p:sp>
          <p:nvSpPr>
            <p:cNvPr id="29702" name="Rectangle 6"/>
            <p:cNvSpPr>
              <a:spLocks noChangeArrowheads="1"/>
            </p:cNvSpPr>
            <p:nvPr/>
          </p:nvSpPr>
          <p:spPr bwMode="auto">
            <a:xfrm>
              <a:off x="1576" y="1736"/>
              <a:ext cx="1728" cy="784"/>
            </a:xfrm>
            <a:prstGeom prst="rect">
              <a:avLst/>
            </a:prstGeom>
            <a:noFill/>
            <a:ln w="25400">
              <a:solidFill>
                <a:srgbClr val="0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3" name="Text Box 7"/>
            <p:cNvSpPr txBox="1">
              <a:spLocks noChangeArrowheads="1"/>
            </p:cNvSpPr>
            <p:nvPr/>
          </p:nvSpPr>
          <p:spPr bwMode="auto">
            <a:xfrm>
              <a:off x="3304" y="1224"/>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Define representative portion of structure</a:t>
              </a:r>
              <a:endParaRPr lang="en-GB" altLang="en-US" sz="1400"/>
            </a:p>
          </p:txBody>
        </p:sp>
        <p:sp>
          <p:nvSpPr>
            <p:cNvPr id="29704" name="Line 8"/>
            <p:cNvSpPr>
              <a:spLocks noChangeShapeType="1"/>
            </p:cNvSpPr>
            <p:nvPr/>
          </p:nvSpPr>
          <p:spPr bwMode="auto">
            <a:xfrm flipH="1">
              <a:off x="3208" y="13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5" name="Line 9"/>
            <p:cNvSpPr>
              <a:spLocks noChangeShapeType="1"/>
            </p:cNvSpPr>
            <p:nvPr/>
          </p:nvSpPr>
          <p:spPr bwMode="auto">
            <a:xfrm flipH="1">
              <a:off x="2808" y="1312"/>
              <a:ext cx="400" cy="42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9706" name="Group 10"/>
          <p:cNvGrpSpPr>
            <a:grpSpLocks/>
          </p:cNvGrpSpPr>
          <p:nvPr/>
        </p:nvGrpSpPr>
        <p:grpSpPr bwMode="auto">
          <a:xfrm>
            <a:off x="8318500" y="5943600"/>
            <a:ext cx="673100" cy="746125"/>
            <a:chOff x="5120" y="3728"/>
            <a:chExt cx="424" cy="470"/>
          </a:xfrm>
        </p:grpSpPr>
        <p:sp>
          <p:nvSpPr>
            <p:cNvPr id="29707" name="Line 11"/>
            <p:cNvSpPr>
              <a:spLocks noChangeShapeType="1"/>
            </p:cNvSpPr>
            <p:nvPr/>
          </p:nvSpPr>
          <p:spPr bwMode="auto">
            <a:xfrm flipV="1">
              <a:off x="5160" y="3878"/>
              <a:ext cx="0" cy="2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8" name="Line 12"/>
            <p:cNvSpPr>
              <a:spLocks noChangeShapeType="1"/>
            </p:cNvSpPr>
            <p:nvPr/>
          </p:nvSpPr>
          <p:spPr bwMode="auto">
            <a:xfrm>
              <a:off x="5160" y="4136"/>
              <a:ext cx="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9" name="Text Box 13"/>
            <p:cNvSpPr txBox="1">
              <a:spLocks noChangeArrowheads="1"/>
            </p:cNvSpPr>
            <p:nvPr/>
          </p:nvSpPr>
          <p:spPr bwMode="auto">
            <a:xfrm>
              <a:off x="5448" y="40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X</a:t>
              </a:r>
              <a:endParaRPr lang="en-GB" altLang="en-US" sz="1400" b="1">
                <a:latin typeface="Times New Roman" panose="02020603050405020304" pitchFamily="18" charset="0"/>
              </a:endParaRPr>
            </a:p>
          </p:txBody>
        </p:sp>
        <p:sp>
          <p:nvSpPr>
            <p:cNvPr id="29710" name="Text Box 14"/>
            <p:cNvSpPr txBox="1">
              <a:spLocks noChangeArrowheads="1"/>
            </p:cNvSpPr>
            <p:nvPr/>
          </p:nvSpPr>
          <p:spPr bwMode="auto">
            <a:xfrm>
              <a:off x="5120" y="3728"/>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Y</a:t>
              </a:r>
              <a:endParaRPr lang="en-GB" altLang="en-US" sz="1400" b="1">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013" y="2209800"/>
            <a:ext cx="3570287"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107" name="Rectangle 3"/>
          <p:cNvSpPr>
            <a:spLocks noGrp="1" noChangeArrowheads="1"/>
          </p:cNvSpPr>
          <p:nvPr>
            <p:ph type="title"/>
          </p:nvPr>
        </p:nvSpPr>
        <p:spPr/>
        <p:txBody>
          <a:bodyPr/>
          <a:lstStyle/>
          <a:p>
            <a:r>
              <a:rPr lang="en-US" altLang="en-US"/>
              <a:t>Analysis Menu </a:t>
            </a:r>
            <a:br>
              <a:rPr lang="en-US" altLang="en-US"/>
            </a:br>
            <a:r>
              <a:rPr lang="en-US" altLang="en-US"/>
              <a:t> </a:t>
            </a:r>
            <a:r>
              <a:rPr lang="en-US" altLang="en-US" sz="1600"/>
              <a:t>Analysis Parameters</a:t>
            </a:r>
          </a:p>
        </p:txBody>
      </p:sp>
      <p:sp>
        <p:nvSpPr>
          <p:cNvPr id="175109" name="Text Box 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b="1"/>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ltLang="en-US"/>
              <a:t>Tools Menu </a:t>
            </a:r>
            <a:br>
              <a:rPr lang="en-US" altLang="en-US"/>
            </a:br>
            <a:r>
              <a:rPr lang="en-US" altLang="en-US"/>
              <a:t> </a:t>
            </a:r>
            <a:r>
              <a:rPr lang="en-US" altLang="en-US" sz="1600"/>
              <a:t>Options</a:t>
            </a:r>
          </a:p>
        </p:txBody>
      </p:sp>
      <p:pic>
        <p:nvPicPr>
          <p:cNvPr id="177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588" y="2209800"/>
            <a:ext cx="4443412"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157" name="Text Box 5"/>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b="1"/>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ltLang="en-US"/>
              <a:t>Analysis Menu </a:t>
            </a:r>
            <a:br>
              <a:rPr lang="en-US" altLang="en-US"/>
            </a:br>
            <a:r>
              <a:rPr lang="en-US" altLang="en-US"/>
              <a:t> </a:t>
            </a:r>
            <a:r>
              <a:rPr lang="en-US" altLang="en-US" sz="1600"/>
              <a:t>Analyse</a:t>
            </a:r>
          </a:p>
        </p:txBody>
      </p:sp>
      <p:sp>
        <p:nvSpPr>
          <p:cNvPr id="179204" name="Text Box 4"/>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a:t>1. Define Model</a:t>
            </a:r>
          </a:p>
          <a:p>
            <a:pPr eaLnBrk="0" hangingPunct="0">
              <a:spcBef>
                <a:spcPct val="50000"/>
              </a:spcBef>
            </a:pPr>
            <a:r>
              <a:rPr lang="en-GB" altLang="en-US" sz="1200"/>
              <a:t>2. Define Protection</a:t>
            </a:r>
            <a:endParaRPr lang="en-GB" altLang="en-US" sz="1200" b="1"/>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b="1"/>
              <a:t>18. Analyse</a:t>
            </a:r>
          </a:p>
          <a:p>
            <a:pPr eaLnBrk="0" hangingPunct="0">
              <a:spcBef>
                <a:spcPct val="50000"/>
              </a:spcBef>
            </a:pPr>
            <a:r>
              <a:rPr lang="en-GB" altLang="en-US" sz="1200"/>
              <a:t>19. Results</a:t>
            </a:r>
          </a:p>
        </p:txBody>
      </p:sp>
      <p:pic>
        <p:nvPicPr>
          <p:cNvPr id="1792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713" y="1754188"/>
            <a:ext cx="3443287" cy="408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Building Dimensions</a:t>
            </a:r>
            <a:br>
              <a:rPr lang="en-US" altLang="en-US"/>
            </a:br>
            <a:r>
              <a:rPr lang="en-US" altLang="en-US"/>
              <a:t> </a:t>
            </a:r>
            <a:r>
              <a:rPr lang="en-US" altLang="en-US" sz="1600"/>
              <a:t>Define Model</a:t>
            </a:r>
            <a:endParaRPr lang="en-US" altLang="en-US"/>
          </a:p>
        </p:txBody>
      </p:sp>
      <p:pic>
        <p:nvPicPr>
          <p:cNvPr id="31747" name="Picture 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50024" b="12764"/>
          <a:stretch>
            <a:fillRect/>
          </a:stretch>
        </p:blipFill>
        <p:spPr bwMode="auto">
          <a:xfrm>
            <a:off x="1978025" y="2344738"/>
            <a:ext cx="6981825"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a:spLocks noChangeArrowheads="1"/>
          </p:cNvSpPr>
          <p:nvPr/>
        </p:nvSpPr>
        <p:spPr bwMode="auto">
          <a:xfrm>
            <a:off x="3016250" y="2655888"/>
            <a:ext cx="5440363" cy="2468562"/>
          </a:xfrm>
          <a:prstGeom prst="rect">
            <a:avLst/>
          </a:prstGeom>
          <a:noFill/>
          <a:ln w="38100">
            <a:solidFill>
              <a:srgbClr val="0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1749" name="Group 5"/>
          <p:cNvGrpSpPr>
            <a:grpSpLocks/>
          </p:cNvGrpSpPr>
          <p:nvPr/>
        </p:nvGrpSpPr>
        <p:grpSpPr bwMode="auto">
          <a:xfrm>
            <a:off x="2943225" y="2576513"/>
            <a:ext cx="2336800" cy="2649537"/>
            <a:chOff x="1854" y="1623"/>
            <a:chExt cx="1472" cy="1669"/>
          </a:xfrm>
        </p:grpSpPr>
        <p:grpSp>
          <p:nvGrpSpPr>
            <p:cNvPr id="31750" name="Group 6"/>
            <p:cNvGrpSpPr>
              <a:grpSpLocks/>
            </p:cNvGrpSpPr>
            <p:nvPr/>
          </p:nvGrpSpPr>
          <p:grpSpPr bwMode="auto">
            <a:xfrm>
              <a:off x="1854" y="1623"/>
              <a:ext cx="80" cy="106"/>
              <a:chOff x="2190" y="1371"/>
              <a:chExt cx="80" cy="106"/>
            </a:xfrm>
          </p:grpSpPr>
          <p:sp>
            <p:nvSpPr>
              <p:cNvPr id="31751" name="Line 7"/>
              <p:cNvSpPr>
                <a:spLocks noChangeShapeType="1"/>
              </p:cNvSpPr>
              <p:nvPr/>
            </p:nvSpPr>
            <p:spPr bwMode="auto">
              <a:xfrm>
                <a:off x="2230" y="1371"/>
                <a:ext cx="0" cy="106"/>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2" name="Line 8"/>
              <p:cNvSpPr>
                <a:spLocks noChangeShapeType="1"/>
              </p:cNvSpPr>
              <p:nvPr/>
            </p:nvSpPr>
            <p:spPr bwMode="auto">
              <a:xfrm flipH="1">
                <a:off x="2190" y="1371"/>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3" name="Line 9"/>
              <p:cNvSpPr>
                <a:spLocks noChangeShapeType="1"/>
              </p:cNvSpPr>
              <p:nvPr/>
            </p:nvSpPr>
            <p:spPr bwMode="auto">
              <a:xfrm flipH="1">
                <a:off x="2190" y="1474"/>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754" name="Group 10"/>
            <p:cNvGrpSpPr>
              <a:grpSpLocks/>
            </p:cNvGrpSpPr>
            <p:nvPr/>
          </p:nvGrpSpPr>
          <p:grpSpPr bwMode="auto">
            <a:xfrm>
              <a:off x="2550" y="1623"/>
              <a:ext cx="80" cy="106"/>
              <a:chOff x="2190" y="1371"/>
              <a:chExt cx="80" cy="106"/>
            </a:xfrm>
          </p:grpSpPr>
          <p:sp>
            <p:nvSpPr>
              <p:cNvPr id="31755" name="Line 11"/>
              <p:cNvSpPr>
                <a:spLocks noChangeShapeType="1"/>
              </p:cNvSpPr>
              <p:nvPr/>
            </p:nvSpPr>
            <p:spPr bwMode="auto">
              <a:xfrm>
                <a:off x="2230" y="1371"/>
                <a:ext cx="0" cy="106"/>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6" name="Line 12"/>
              <p:cNvSpPr>
                <a:spLocks noChangeShapeType="1"/>
              </p:cNvSpPr>
              <p:nvPr/>
            </p:nvSpPr>
            <p:spPr bwMode="auto">
              <a:xfrm flipH="1">
                <a:off x="2190" y="1371"/>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7" name="Line 13"/>
              <p:cNvSpPr>
                <a:spLocks noChangeShapeType="1"/>
              </p:cNvSpPr>
              <p:nvPr/>
            </p:nvSpPr>
            <p:spPr bwMode="auto">
              <a:xfrm flipH="1">
                <a:off x="2190" y="1474"/>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758" name="Group 14"/>
            <p:cNvGrpSpPr>
              <a:grpSpLocks/>
            </p:cNvGrpSpPr>
            <p:nvPr/>
          </p:nvGrpSpPr>
          <p:grpSpPr bwMode="auto">
            <a:xfrm>
              <a:off x="3234" y="1623"/>
              <a:ext cx="80" cy="106"/>
              <a:chOff x="2190" y="1371"/>
              <a:chExt cx="80" cy="106"/>
            </a:xfrm>
          </p:grpSpPr>
          <p:sp>
            <p:nvSpPr>
              <p:cNvPr id="31759" name="Line 15"/>
              <p:cNvSpPr>
                <a:spLocks noChangeShapeType="1"/>
              </p:cNvSpPr>
              <p:nvPr/>
            </p:nvSpPr>
            <p:spPr bwMode="auto">
              <a:xfrm>
                <a:off x="2230" y="1371"/>
                <a:ext cx="0" cy="106"/>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0" name="Line 16"/>
              <p:cNvSpPr>
                <a:spLocks noChangeShapeType="1"/>
              </p:cNvSpPr>
              <p:nvPr/>
            </p:nvSpPr>
            <p:spPr bwMode="auto">
              <a:xfrm flipH="1">
                <a:off x="2190" y="1371"/>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1" name="Line 17"/>
              <p:cNvSpPr>
                <a:spLocks noChangeShapeType="1"/>
              </p:cNvSpPr>
              <p:nvPr/>
            </p:nvSpPr>
            <p:spPr bwMode="auto">
              <a:xfrm flipH="1">
                <a:off x="2190" y="1474"/>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762" name="Group 18"/>
            <p:cNvGrpSpPr>
              <a:grpSpLocks/>
            </p:cNvGrpSpPr>
            <p:nvPr/>
          </p:nvGrpSpPr>
          <p:grpSpPr bwMode="auto">
            <a:xfrm>
              <a:off x="1854" y="2307"/>
              <a:ext cx="80" cy="106"/>
              <a:chOff x="2190" y="1371"/>
              <a:chExt cx="80" cy="106"/>
            </a:xfrm>
          </p:grpSpPr>
          <p:sp>
            <p:nvSpPr>
              <p:cNvPr id="31763" name="Line 19"/>
              <p:cNvSpPr>
                <a:spLocks noChangeShapeType="1"/>
              </p:cNvSpPr>
              <p:nvPr/>
            </p:nvSpPr>
            <p:spPr bwMode="auto">
              <a:xfrm>
                <a:off x="2230" y="1371"/>
                <a:ext cx="0" cy="106"/>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4" name="Line 20"/>
              <p:cNvSpPr>
                <a:spLocks noChangeShapeType="1"/>
              </p:cNvSpPr>
              <p:nvPr/>
            </p:nvSpPr>
            <p:spPr bwMode="auto">
              <a:xfrm flipH="1">
                <a:off x="2190" y="1371"/>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5" name="Line 21"/>
              <p:cNvSpPr>
                <a:spLocks noChangeShapeType="1"/>
              </p:cNvSpPr>
              <p:nvPr/>
            </p:nvSpPr>
            <p:spPr bwMode="auto">
              <a:xfrm flipH="1">
                <a:off x="2190" y="1474"/>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766" name="Group 22"/>
            <p:cNvGrpSpPr>
              <a:grpSpLocks/>
            </p:cNvGrpSpPr>
            <p:nvPr/>
          </p:nvGrpSpPr>
          <p:grpSpPr bwMode="auto">
            <a:xfrm>
              <a:off x="2550" y="2307"/>
              <a:ext cx="80" cy="106"/>
              <a:chOff x="2190" y="1371"/>
              <a:chExt cx="80" cy="106"/>
            </a:xfrm>
          </p:grpSpPr>
          <p:sp>
            <p:nvSpPr>
              <p:cNvPr id="31767" name="Line 23"/>
              <p:cNvSpPr>
                <a:spLocks noChangeShapeType="1"/>
              </p:cNvSpPr>
              <p:nvPr/>
            </p:nvSpPr>
            <p:spPr bwMode="auto">
              <a:xfrm>
                <a:off x="2230" y="1371"/>
                <a:ext cx="0" cy="106"/>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8" name="Line 24"/>
              <p:cNvSpPr>
                <a:spLocks noChangeShapeType="1"/>
              </p:cNvSpPr>
              <p:nvPr/>
            </p:nvSpPr>
            <p:spPr bwMode="auto">
              <a:xfrm flipH="1">
                <a:off x="2190" y="1371"/>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9" name="Line 25"/>
              <p:cNvSpPr>
                <a:spLocks noChangeShapeType="1"/>
              </p:cNvSpPr>
              <p:nvPr/>
            </p:nvSpPr>
            <p:spPr bwMode="auto">
              <a:xfrm flipH="1">
                <a:off x="2190" y="1474"/>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770" name="Group 26"/>
            <p:cNvGrpSpPr>
              <a:grpSpLocks/>
            </p:cNvGrpSpPr>
            <p:nvPr/>
          </p:nvGrpSpPr>
          <p:grpSpPr bwMode="auto">
            <a:xfrm>
              <a:off x="3234" y="2307"/>
              <a:ext cx="80" cy="106"/>
              <a:chOff x="2190" y="1371"/>
              <a:chExt cx="80" cy="106"/>
            </a:xfrm>
          </p:grpSpPr>
          <p:sp>
            <p:nvSpPr>
              <p:cNvPr id="31771" name="Line 27"/>
              <p:cNvSpPr>
                <a:spLocks noChangeShapeType="1"/>
              </p:cNvSpPr>
              <p:nvPr/>
            </p:nvSpPr>
            <p:spPr bwMode="auto">
              <a:xfrm>
                <a:off x="2230" y="1371"/>
                <a:ext cx="0" cy="106"/>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72" name="Line 28"/>
              <p:cNvSpPr>
                <a:spLocks noChangeShapeType="1"/>
              </p:cNvSpPr>
              <p:nvPr/>
            </p:nvSpPr>
            <p:spPr bwMode="auto">
              <a:xfrm flipH="1">
                <a:off x="2190" y="1371"/>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73" name="Line 29"/>
              <p:cNvSpPr>
                <a:spLocks noChangeShapeType="1"/>
              </p:cNvSpPr>
              <p:nvPr/>
            </p:nvSpPr>
            <p:spPr bwMode="auto">
              <a:xfrm flipH="1">
                <a:off x="2190" y="1474"/>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774" name="Group 30"/>
            <p:cNvGrpSpPr>
              <a:grpSpLocks/>
            </p:cNvGrpSpPr>
            <p:nvPr/>
          </p:nvGrpSpPr>
          <p:grpSpPr bwMode="auto">
            <a:xfrm>
              <a:off x="1866" y="3186"/>
              <a:ext cx="80" cy="106"/>
              <a:chOff x="2190" y="1371"/>
              <a:chExt cx="80" cy="106"/>
            </a:xfrm>
          </p:grpSpPr>
          <p:sp>
            <p:nvSpPr>
              <p:cNvPr id="31775" name="Line 31"/>
              <p:cNvSpPr>
                <a:spLocks noChangeShapeType="1"/>
              </p:cNvSpPr>
              <p:nvPr/>
            </p:nvSpPr>
            <p:spPr bwMode="auto">
              <a:xfrm>
                <a:off x="2230" y="1371"/>
                <a:ext cx="0" cy="106"/>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76" name="Line 32"/>
              <p:cNvSpPr>
                <a:spLocks noChangeShapeType="1"/>
              </p:cNvSpPr>
              <p:nvPr/>
            </p:nvSpPr>
            <p:spPr bwMode="auto">
              <a:xfrm flipH="1">
                <a:off x="2190" y="1371"/>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77" name="Line 33"/>
              <p:cNvSpPr>
                <a:spLocks noChangeShapeType="1"/>
              </p:cNvSpPr>
              <p:nvPr/>
            </p:nvSpPr>
            <p:spPr bwMode="auto">
              <a:xfrm flipH="1">
                <a:off x="2190" y="1474"/>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778" name="Group 34"/>
            <p:cNvGrpSpPr>
              <a:grpSpLocks/>
            </p:cNvGrpSpPr>
            <p:nvPr/>
          </p:nvGrpSpPr>
          <p:grpSpPr bwMode="auto">
            <a:xfrm>
              <a:off x="2562" y="3186"/>
              <a:ext cx="80" cy="106"/>
              <a:chOff x="2190" y="1371"/>
              <a:chExt cx="80" cy="106"/>
            </a:xfrm>
          </p:grpSpPr>
          <p:sp>
            <p:nvSpPr>
              <p:cNvPr id="31779" name="Line 35"/>
              <p:cNvSpPr>
                <a:spLocks noChangeShapeType="1"/>
              </p:cNvSpPr>
              <p:nvPr/>
            </p:nvSpPr>
            <p:spPr bwMode="auto">
              <a:xfrm>
                <a:off x="2230" y="1371"/>
                <a:ext cx="0" cy="106"/>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80" name="Line 36"/>
              <p:cNvSpPr>
                <a:spLocks noChangeShapeType="1"/>
              </p:cNvSpPr>
              <p:nvPr/>
            </p:nvSpPr>
            <p:spPr bwMode="auto">
              <a:xfrm flipH="1">
                <a:off x="2190" y="1371"/>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81" name="Line 37"/>
              <p:cNvSpPr>
                <a:spLocks noChangeShapeType="1"/>
              </p:cNvSpPr>
              <p:nvPr/>
            </p:nvSpPr>
            <p:spPr bwMode="auto">
              <a:xfrm flipH="1">
                <a:off x="2190" y="1474"/>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782" name="Group 38"/>
            <p:cNvGrpSpPr>
              <a:grpSpLocks/>
            </p:cNvGrpSpPr>
            <p:nvPr/>
          </p:nvGrpSpPr>
          <p:grpSpPr bwMode="auto">
            <a:xfrm>
              <a:off x="3246" y="3186"/>
              <a:ext cx="80" cy="106"/>
              <a:chOff x="2190" y="1371"/>
              <a:chExt cx="80" cy="106"/>
            </a:xfrm>
          </p:grpSpPr>
          <p:sp>
            <p:nvSpPr>
              <p:cNvPr id="31783" name="Line 39"/>
              <p:cNvSpPr>
                <a:spLocks noChangeShapeType="1"/>
              </p:cNvSpPr>
              <p:nvPr/>
            </p:nvSpPr>
            <p:spPr bwMode="auto">
              <a:xfrm>
                <a:off x="2230" y="1371"/>
                <a:ext cx="0" cy="106"/>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84" name="Line 40"/>
              <p:cNvSpPr>
                <a:spLocks noChangeShapeType="1"/>
              </p:cNvSpPr>
              <p:nvPr/>
            </p:nvSpPr>
            <p:spPr bwMode="auto">
              <a:xfrm flipH="1">
                <a:off x="2190" y="1371"/>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85" name="Line 41"/>
              <p:cNvSpPr>
                <a:spLocks noChangeShapeType="1"/>
              </p:cNvSpPr>
              <p:nvPr/>
            </p:nvSpPr>
            <p:spPr bwMode="auto">
              <a:xfrm flipH="1">
                <a:off x="2190" y="1474"/>
                <a:ext cx="8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31786" name="Group 42"/>
          <p:cNvGrpSpPr>
            <a:grpSpLocks/>
          </p:cNvGrpSpPr>
          <p:nvPr/>
        </p:nvGrpSpPr>
        <p:grpSpPr bwMode="auto">
          <a:xfrm>
            <a:off x="5803900" y="1397000"/>
            <a:ext cx="2652713" cy="4483100"/>
            <a:chOff x="3656" y="880"/>
            <a:chExt cx="1671" cy="2824"/>
          </a:xfrm>
        </p:grpSpPr>
        <p:sp>
          <p:nvSpPr>
            <p:cNvPr id="31787" name="Line 43"/>
            <p:cNvSpPr>
              <a:spLocks noChangeShapeType="1"/>
            </p:cNvSpPr>
            <p:nvPr/>
          </p:nvSpPr>
          <p:spPr bwMode="auto">
            <a:xfrm>
              <a:off x="3656" y="1256"/>
              <a:ext cx="0" cy="2448"/>
            </a:xfrm>
            <a:prstGeom prst="line">
              <a:avLst/>
            </a:prstGeom>
            <a:noFill/>
            <a:ln w="381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88" name="Text Box 44"/>
            <p:cNvSpPr txBox="1">
              <a:spLocks noChangeArrowheads="1"/>
            </p:cNvSpPr>
            <p:nvPr/>
          </p:nvSpPr>
          <p:spPr bwMode="auto">
            <a:xfrm>
              <a:off x="4152" y="880"/>
              <a:ext cx="11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a:t>Use symmetry to reduce size of analysis</a:t>
              </a:r>
              <a:endParaRPr lang="en-GB" altLang="en-US" sz="1400"/>
            </a:p>
          </p:txBody>
        </p:sp>
        <p:sp>
          <p:nvSpPr>
            <p:cNvPr id="31789" name="Line 45"/>
            <p:cNvSpPr>
              <a:spLocks noChangeShapeType="1"/>
            </p:cNvSpPr>
            <p:nvPr/>
          </p:nvSpPr>
          <p:spPr bwMode="auto">
            <a:xfrm flipH="1">
              <a:off x="4056" y="96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90" name="Line 46"/>
            <p:cNvSpPr>
              <a:spLocks noChangeShapeType="1"/>
            </p:cNvSpPr>
            <p:nvPr/>
          </p:nvSpPr>
          <p:spPr bwMode="auto">
            <a:xfrm flipH="1">
              <a:off x="3656" y="968"/>
              <a:ext cx="400" cy="42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791" name="Group 47"/>
          <p:cNvGrpSpPr>
            <a:grpSpLocks/>
          </p:cNvGrpSpPr>
          <p:nvPr/>
        </p:nvGrpSpPr>
        <p:grpSpPr bwMode="auto">
          <a:xfrm>
            <a:off x="8318500" y="5943600"/>
            <a:ext cx="673100" cy="746125"/>
            <a:chOff x="5120" y="3728"/>
            <a:chExt cx="424" cy="470"/>
          </a:xfrm>
        </p:grpSpPr>
        <p:sp>
          <p:nvSpPr>
            <p:cNvPr id="31792" name="Line 48"/>
            <p:cNvSpPr>
              <a:spLocks noChangeShapeType="1"/>
            </p:cNvSpPr>
            <p:nvPr/>
          </p:nvSpPr>
          <p:spPr bwMode="auto">
            <a:xfrm flipV="1">
              <a:off x="5160" y="3878"/>
              <a:ext cx="0" cy="2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93" name="Line 49"/>
            <p:cNvSpPr>
              <a:spLocks noChangeShapeType="1"/>
            </p:cNvSpPr>
            <p:nvPr/>
          </p:nvSpPr>
          <p:spPr bwMode="auto">
            <a:xfrm>
              <a:off x="5160" y="4136"/>
              <a:ext cx="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94" name="Text Box 50"/>
            <p:cNvSpPr txBox="1">
              <a:spLocks noChangeArrowheads="1"/>
            </p:cNvSpPr>
            <p:nvPr/>
          </p:nvSpPr>
          <p:spPr bwMode="auto">
            <a:xfrm>
              <a:off x="5448" y="4064"/>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GB" altLang="en-US" sz="1400" b="1"/>
                <a:t>X</a:t>
              </a:r>
              <a:endParaRPr lang="en-GB" altLang="en-US" sz="1400" b="1">
                <a:latin typeface="Times New Roman" panose="02020603050405020304" pitchFamily="18" charset="0"/>
              </a:endParaRPr>
            </a:p>
          </p:txBody>
        </p:sp>
        <p:sp>
          <p:nvSpPr>
            <p:cNvPr id="31795" name="Text Box 51"/>
            <p:cNvSpPr txBox="1">
              <a:spLocks noChangeArrowheads="1"/>
            </p:cNvSpPr>
            <p:nvPr/>
          </p:nvSpPr>
          <p:spPr bwMode="auto">
            <a:xfrm>
              <a:off x="5120" y="3728"/>
              <a:ext cx="9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spcBef>
                  <a:spcPct val="50000"/>
                </a:spcBef>
              </a:pPr>
              <a:r>
                <a:rPr lang="en-GB" altLang="en-US" sz="1400" b="1"/>
                <a:t>Y</a:t>
              </a:r>
              <a:endParaRPr lang="en-GB" altLang="en-US" sz="1400" b="1">
                <a:latin typeface="Times New Roman" panose="02020603050405020304" pitchFamily="18" charset="0"/>
              </a:endParaRPr>
            </a:p>
          </p:txBody>
        </p:sp>
      </p:grpSp>
      <p:sp>
        <p:nvSpPr>
          <p:cNvPr id="31796" name="Text Box 52"/>
          <p:cNvSpPr txBox="1">
            <a:spLocks noChangeArrowheads="1"/>
          </p:cNvSpPr>
          <p:nvPr/>
        </p:nvSpPr>
        <p:spPr bwMode="auto">
          <a:xfrm>
            <a:off x="0" y="1171575"/>
            <a:ext cx="20828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rIns="0" bIns="36000">
            <a:spAutoFit/>
          </a:bodyPr>
          <a:lstStyle/>
          <a:p>
            <a:pPr eaLnBrk="0" hangingPunct="0">
              <a:spcBef>
                <a:spcPct val="50000"/>
              </a:spcBef>
            </a:pPr>
            <a:r>
              <a:rPr lang="en-GB" altLang="en-US" sz="1200" b="1"/>
              <a:t>1. Define Model</a:t>
            </a:r>
          </a:p>
          <a:p>
            <a:pPr eaLnBrk="0" hangingPunct="0">
              <a:spcBef>
                <a:spcPct val="50000"/>
              </a:spcBef>
            </a:pPr>
            <a:r>
              <a:rPr lang="en-GB" altLang="en-US" sz="1200"/>
              <a:t>2. Define Protection</a:t>
            </a:r>
          </a:p>
          <a:p>
            <a:pPr eaLnBrk="0" hangingPunct="0">
              <a:spcBef>
                <a:spcPct val="50000"/>
              </a:spcBef>
            </a:pPr>
            <a:r>
              <a:rPr lang="en-GB" altLang="en-US" sz="1200"/>
              <a:t>3. Generate Grid</a:t>
            </a:r>
          </a:p>
          <a:p>
            <a:pPr eaLnBrk="0" hangingPunct="0">
              <a:spcBef>
                <a:spcPct val="50000"/>
              </a:spcBef>
            </a:pPr>
            <a:r>
              <a:rPr lang="en-GB" altLang="en-US" sz="1200"/>
              <a:t>4. Add Columns</a:t>
            </a:r>
          </a:p>
          <a:p>
            <a:pPr eaLnBrk="0" hangingPunct="0">
              <a:spcBef>
                <a:spcPct val="50000"/>
              </a:spcBef>
            </a:pPr>
            <a:r>
              <a:rPr lang="en-GB" altLang="en-US" sz="1200"/>
              <a:t>5. Beam Sections</a:t>
            </a:r>
          </a:p>
          <a:p>
            <a:pPr eaLnBrk="0" hangingPunct="0">
              <a:spcBef>
                <a:spcPct val="50000"/>
              </a:spcBef>
            </a:pPr>
            <a:r>
              <a:rPr lang="en-GB" altLang="en-US" sz="1200"/>
              <a:t>6. Beams</a:t>
            </a:r>
          </a:p>
          <a:p>
            <a:pPr eaLnBrk="0" hangingPunct="0">
              <a:spcBef>
                <a:spcPct val="50000"/>
              </a:spcBef>
            </a:pPr>
            <a:r>
              <a:rPr lang="en-GB" altLang="en-US" sz="1200"/>
              <a:t>7. Steel Materials</a:t>
            </a:r>
          </a:p>
          <a:p>
            <a:pPr eaLnBrk="0" hangingPunct="0">
              <a:spcBef>
                <a:spcPct val="50000"/>
              </a:spcBef>
            </a:pPr>
            <a:r>
              <a:rPr lang="en-GB" altLang="en-US" sz="1200"/>
              <a:t>8. Reinforcement Bars</a:t>
            </a:r>
          </a:p>
          <a:p>
            <a:pPr eaLnBrk="0" hangingPunct="0">
              <a:spcBef>
                <a:spcPct val="50000"/>
              </a:spcBef>
            </a:pPr>
            <a:r>
              <a:rPr lang="en-GB" altLang="en-US" sz="1200"/>
              <a:t>9. Concrete Sections</a:t>
            </a:r>
          </a:p>
          <a:p>
            <a:pPr eaLnBrk="0" hangingPunct="0">
              <a:spcBef>
                <a:spcPct val="50000"/>
              </a:spcBef>
            </a:pPr>
            <a:r>
              <a:rPr lang="en-GB" altLang="en-US" sz="1200"/>
              <a:t>10. Concrete Materials</a:t>
            </a:r>
          </a:p>
          <a:p>
            <a:pPr eaLnBrk="0" hangingPunct="0">
              <a:spcBef>
                <a:spcPct val="50000"/>
              </a:spcBef>
            </a:pPr>
            <a:r>
              <a:rPr lang="en-GB" altLang="en-US" sz="1200"/>
              <a:t>11. Temperature Curves</a:t>
            </a:r>
          </a:p>
          <a:p>
            <a:pPr eaLnBrk="0" hangingPunct="0">
              <a:spcBef>
                <a:spcPct val="50000"/>
              </a:spcBef>
            </a:pPr>
            <a:r>
              <a:rPr lang="en-GB" altLang="en-US" sz="1200"/>
              <a:t>12. Temperature Patterns</a:t>
            </a:r>
          </a:p>
          <a:p>
            <a:pPr eaLnBrk="0" hangingPunct="0">
              <a:spcBef>
                <a:spcPct val="50000"/>
              </a:spcBef>
            </a:pPr>
            <a:r>
              <a:rPr lang="en-GB" altLang="en-US" sz="1200"/>
              <a:t>13. Boundary Conditions</a:t>
            </a:r>
          </a:p>
          <a:p>
            <a:pPr eaLnBrk="0" hangingPunct="0">
              <a:spcBef>
                <a:spcPct val="50000"/>
              </a:spcBef>
            </a:pPr>
            <a:r>
              <a:rPr lang="en-GB" altLang="en-US" sz="1200"/>
              <a:t>14. Loading</a:t>
            </a:r>
          </a:p>
          <a:p>
            <a:pPr eaLnBrk="0" hangingPunct="0">
              <a:spcBef>
                <a:spcPct val="50000"/>
              </a:spcBef>
            </a:pPr>
            <a:r>
              <a:rPr lang="en-GB" altLang="en-US" sz="1200"/>
              <a:t>15. Output Specification</a:t>
            </a:r>
          </a:p>
          <a:p>
            <a:pPr eaLnBrk="0" hangingPunct="0">
              <a:spcBef>
                <a:spcPct val="50000"/>
              </a:spcBef>
            </a:pPr>
            <a:r>
              <a:rPr lang="en-GB" altLang="en-US" sz="1200"/>
              <a:t>16. Analysis Parameters</a:t>
            </a:r>
          </a:p>
          <a:p>
            <a:pPr eaLnBrk="0" hangingPunct="0">
              <a:spcBef>
                <a:spcPct val="50000"/>
              </a:spcBef>
            </a:pPr>
            <a:r>
              <a:rPr lang="en-GB" altLang="en-US" sz="1200"/>
              <a:t>17. Options</a:t>
            </a:r>
          </a:p>
          <a:p>
            <a:pPr eaLnBrk="0" hangingPunct="0">
              <a:spcBef>
                <a:spcPct val="50000"/>
              </a:spcBef>
            </a:pPr>
            <a:r>
              <a:rPr lang="en-GB" altLang="en-US" sz="1200"/>
              <a:t>18. Analyse</a:t>
            </a:r>
          </a:p>
          <a:p>
            <a:pPr eaLnBrk="0" hangingPunct="0">
              <a:spcBef>
                <a:spcPct val="50000"/>
              </a:spcBef>
            </a:pPr>
            <a:r>
              <a:rPr lang="en-GB" altLang="en-US" sz="1200"/>
              <a:t>19.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17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Stemplate">
  <a:themeElements>
    <a:clrScheme name="V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S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S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S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S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S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S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S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S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S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S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S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S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TotalTime>
  <Words>12055</Words>
  <Application>Microsoft Office PowerPoint</Application>
  <PresentationFormat>On-screen Show (4:3)</PresentationFormat>
  <Paragraphs>2091</Paragraphs>
  <Slides>82</Slides>
  <Notes>80</Notes>
  <HiddenSlides>3</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82</vt:i4>
      </vt:variant>
    </vt:vector>
  </HeadingPairs>
  <TitlesOfParts>
    <vt:vector size="88" baseType="lpstr">
      <vt:lpstr>Arial</vt:lpstr>
      <vt:lpstr>Century Gothic</vt:lpstr>
      <vt:lpstr>Times New Roman</vt:lpstr>
      <vt:lpstr>VStemplate</vt:lpstr>
      <vt:lpstr>Microsoft Word 97 - 2003 Document</vt:lpstr>
      <vt:lpstr>Microsoft Photo Editor 3.0 Photo</vt:lpstr>
      <vt:lpstr>PowerPoint Presentation</vt:lpstr>
      <vt:lpstr>Content </vt:lpstr>
      <vt:lpstr>Demonstration  Objectives</vt:lpstr>
      <vt:lpstr>Demonstration </vt:lpstr>
      <vt:lpstr>Demonstration </vt:lpstr>
      <vt:lpstr>Demonstration  Function Keys</vt:lpstr>
      <vt:lpstr>Demonstration  Case Study</vt:lpstr>
      <vt:lpstr>Building Dimensions  Define Model</vt:lpstr>
      <vt:lpstr>Building Dimensions  Define Model</vt:lpstr>
      <vt:lpstr>Building Dimensions  Define Protection</vt:lpstr>
      <vt:lpstr>Building Dimensions  Generate Grid</vt:lpstr>
      <vt:lpstr>Geometry Menu  Generate Grid</vt:lpstr>
      <vt:lpstr>Geometry Menu  Generate Grid</vt:lpstr>
      <vt:lpstr>Geometry Menu  Generate Grid</vt:lpstr>
      <vt:lpstr>Geometry Menu  Transform</vt:lpstr>
      <vt:lpstr>Geometry Menu  Transform</vt:lpstr>
      <vt:lpstr>Geometry Menu  Beam</vt:lpstr>
      <vt:lpstr>Geometry Menu  Beams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Properties Menu  Beam Sections</vt:lpstr>
      <vt:lpstr>Geometry Menu  Beams</vt:lpstr>
      <vt:lpstr>Geometry Menu  Beams</vt:lpstr>
      <vt:lpstr>Geometry Menu  Beams</vt:lpstr>
      <vt:lpstr>Properties Menu  Steel Materials</vt:lpstr>
      <vt:lpstr>Properties Menu  Reinforcement Bars</vt:lpstr>
      <vt:lpstr>Properties Menu  Concrete Sections</vt:lpstr>
      <vt:lpstr>Properties Menu  Concrete Sections</vt:lpstr>
      <vt:lpstr>Properties Menu  Concrete Sections</vt:lpstr>
      <vt:lpstr>Properties Menu  Concrete Sections</vt:lpstr>
      <vt:lpstr>Properties Menu  Concrete Materials</vt:lpstr>
      <vt:lpstr>Properties Menu  Temperature Curves</vt:lpstr>
      <vt:lpstr>Properties Menu  Temperature Curves</vt:lpstr>
      <vt:lpstr>Properties Menu  Temperature Curves</vt:lpstr>
      <vt:lpstr>Properties Menu  Temperature Curves</vt:lpstr>
      <vt:lpstr>Properties Menu  Temperature Curves</vt:lpstr>
      <vt:lpstr>Properties Menu  Temperature Curves</vt:lpstr>
      <vt:lpstr>Properties Menu  Temperature Curves</vt:lpstr>
      <vt:lpstr>Properties Menu  Temperature Curves</vt:lpstr>
      <vt:lpstr>Properties Menu  Temperature Curves</vt:lpstr>
      <vt:lpstr>Properties Menu  Temperature Curves</vt:lpstr>
      <vt:lpstr>Properties Menu  Temperature Curves</vt:lpstr>
      <vt:lpstr>Properties Menu  Temperature Curves</vt:lpstr>
      <vt:lpstr>Properties Menu  Temperature Curves</vt:lpstr>
      <vt:lpstr>Properties Menu  Temperature Curves</vt:lpstr>
      <vt:lpstr>Properties Menu  Temperature Curves</vt:lpstr>
      <vt:lpstr>Properties Menu  Temperature Curves</vt:lpstr>
      <vt:lpstr>Properties Menu  Temperature Patterns</vt:lpstr>
      <vt:lpstr>Properties Menu  Temperature Patterns</vt:lpstr>
      <vt:lpstr>Properties Menu  Temperature Patterns</vt:lpstr>
      <vt:lpstr>Properties Menu  Boundary Conditions</vt:lpstr>
      <vt:lpstr>Properties Menu  Boundary Conditions</vt:lpstr>
      <vt:lpstr>Properties Menu  Boundary Conditions</vt:lpstr>
      <vt:lpstr>Properties Menu  Boundary Conditions</vt:lpstr>
      <vt:lpstr>Properties Menu  Loading</vt:lpstr>
      <vt:lpstr>Properties Menu  Loading</vt:lpstr>
      <vt:lpstr>Properties Menu  Loading</vt:lpstr>
      <vt:lpstr>Analysis Menu  Output Specification</vt:lpstr>
      <vt:lpstr>Analysis Menu   Output Specification</vt:lpstr>
      <vt:lpstr>Analysis Menu   Analysis Parameters</vt:lpstr>
      <vt:lpstr>Tools Menu   Options</vt:lpstr>
      <vt:lpstr>Analysis Menu   Analyse</vt:lpstr>
    </vt:vector>
  </TitlesOfParts>
  <Company>University of Sheffield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Ian Burgess</dc:creator>
  <cp:lastModifiedBy>Paul Shepherd</cp:lastModifiedBy>
  <cp:revision>10</cp:revision>
  <dcterms:created xsi:type="dcterms:W3CDTF">2005-05-19T20:34:07Z</dcterms:created>
  <dcterms:modified xsi:type="dcterms:W3CDTF">2019-05-30T11:05:57Z</dcterms:modified>
</cp:coreProperties>
</file>